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87zYC7nenPxp7xg4EoPwWQ==" hashData="lXH9haCV8VmlooB9uznw4ixLMAZG6EH3oUjUvmfRjjC4AVpnYsKO+5beXM9CdhvBdwC0GK1y5EMPV2lYQoj5fw=="/>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7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8A7F5741-13C5-46CA-8EA5-E7D00EAF35B9}" type="datetimeFigureOut">
              <a:rPr lang="en-US" smtClean="0"/>
              <a:t>8/27/2020</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7F5741-13C5-46CA-8EA5-E7D00EAF35B9}"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B1540B-D31D-43F0-9ADD-87BA7B985297}"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8A7F5741-13C5-46CA-8EA5-E7D00EAF35B9}" type="datetimeFigureOut">
              <a:rPr lang="en-US" smtClean="0"/>
              <a:t>8/27/2020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59B1540B-D31D-43F0-9ADD-87BA7B985297}"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8A7F5741-13C5-46CA-8EA5-E7D00EAF35B9}" type="datetimeFigureOut">
              <a:rPr lang="en-US" smtClean="0"/>
              <a:t>8/27/2020</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59B1540B-D31D-43F0-9ADD-87BA7B9852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Parte 2: Organización y Características del ICS</a:t>
            </a:r>
            <a:endParaRPr lang="en-US"/>
          </a:p>
        </p:txBody>
      </p:sp>
      <p:pic>
        <p:nvPicPr>
          <p:cNvPr id="6" name="Content Placeholder 5" descr="Cover image.(png), G402">
            <a:extLst>
              <a:ext uri="{FF2B5EF4-FFF2-40B4-BE49-F238E27FC236}">
                <a16:creationId xmlns:a16="http://schemas.microsoft.com/office/drawing/2014/main" id="{DA57B06A-9F3C-4058-8969-AED0F4259B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6260" y="2143745"/>
            <a:ext cx="3791479" cy="2495898"/>
          </a:xfrm>
          <a:prstGeom prst="rect">
            <a:avLst/>
          </a:prstGeom>
        </p:spPr>
      </p:pic>
      <p:sp>
        <p:nvSpPr>
          <p:cNvPr id="7" name="Slide Number Placeholder 6">
            <a:extLst>
              <a:ext uri="{FF2B5EF4-FFF2-40B4-BE49-F238E27FC236}">
                <a16:creationId xmlns:a16="http://schemas.microsoft.com/office/drawing/2014/main" id="{E04E37B3-B879-43D5-B22B-3F53E8FA34B4}"/>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a:t>
            </a:fld>
            <a:endParaRPr lang="en-US"/>
          </a:p>
        </p:txBody>
      </p:sp>
    </p:spTree>
    <p:extLst>
      <p:ext uri="{BB962C8B-B14F-4D97-AF65-F5344CB8AC3E}">
        <p14:creationId xmlns:p14="http://schemas.microsoft.com/office/powerpoint/2010/main" val="1774238108"/>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NIMS: Coordinación</a:t>
            </a:r>
          </a:p>
        </p:txBody>
      </p:sp>
      <p:sp>
        <p:nvSpPr>
          <p:cNvPr id="7" name="Content Placeholder 6">
            <a:extLst>
              <a:ext uri="{FF2B5EF4-FFF2-40B4-BE49-F238E27FC236}">
                <a16:creationId xmlns:a16="http://schemas.microsoft.com/office/drawing/2014/main" id="{4F144C97-F3AB-4E20-802F-04AB0DEE958F}"/>
              </a:ext>
            </a:extLst>
          </p:cNvPr>
          <p:cNvSpPr>
            <a:spLocks noGrp="1"/>
          </p:cNvSpPr>
          <p:nvPr>
            <p:ph sz="quarter" idx="14"/>
          </p:nvPr>
        </p:nvSpPr>
        <p:spPr/>
        <p:txBody>
          <a:bodyPr/>
          <a:lstStyle/>
          <a:p>
            <a:pPr>
              <a:spcBef>
                <a:spcPct val="100000"/>
              </a:spcBef>
              <a:buSzPct val="99000"/>
            </a:pPr>
            <a:r>
              <a:rPr lang="es-ES" b="1" u="sng" kern="1200">
                <a:sym typeface="Arial"/>
              </a:rPr>
              <a:t>Coordinación</a:t>
            </a:r>
            <a:r>
              <a:rPr lang="es-ES" b="1" kern="1200">
                <a:sym typeface="Arial"/>
              </a:rPr>
              <a:t> de múltiples agencias </a:t>
            </a:r>
            <a:r>
              <a:rPr lang="es-ES" kern="1200">
                <a:sym typeface="Arial"/>
              </a:rPr>
              <a:t>es un proceso que permite que todos los niveles de gobierno y todas las disciplinas trabajen juntos de manera más eficiente y efectiva.</a:t>
            </a:r>
            <a:endParaRPr lang="en-US"/>
          </a:p>
        </p:txBody>
      </p:sp>
      <p:pic>
        <p:nvPicPr>
          <p:cNvPr id="8" name="Content Placeholder 7" descr="NIMS Cover">
            <a:extLst>
              <a:ext uri="{FF2B5EF4-FFF2-40B4-BE49-F238E27FC236}">
                <a16:creationId xmlns:a16="http://schemas.microsoft.com/office/drawing/2014/main" id="{9886135D-F126-437B-B3D7-DD2CB20EA6E8}"/>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61861" y="1665045"/>
            <a:ext cx="2705478" cy="3467584"/>
          </a:xfrm>
          <a:prstGeom prst="rect">
            <a:avLst/>
          </a:prstGeom>
        </p:spPr>
      </p:pic>
      <p:sp>
        <p:nvSpPr>
          <p:cNvPr id="9" name="Slide Number Placeholder 8">
            <a:extLst>
              <a:ext uri="{FF2B5EF4-FFF2-40B4-BE49-F238E27FC236}">
                <a16:creationId xmlns:a16="http://schemas.microsoft.com/office/drawing/2014/main" id="{A4877419-9AE8-405A-9604-4CBA0A4FF195}"/>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10</a:t>
            </a:fld>
            <a:endParaRPr lang="en-US"/>
          </a:p>
        </p:txBody>
      </p:sp>
    </p:spTree>
    <p:extLst>
      <p:ext uri="{BB962C8B-B14F-4D97-AF65-F5344CB8AC3E}">
        <p14:creationId xmlns:p14="http://schemas.microsoft.com/office/powerpoint/2010/main" val="680421763"/>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Ejecutivos/Altos Funcionarios Delegan Autoridad de Comando</a:t>
            </a:r>
            <a:endParaRPr lang="en-US"/>
          </a:p>
        </p:txBody>
      </p:sp>
      <p:sp>
        <p:nvSpPr>
          <p:cNvPr id="3" name="Content Placeholder 2">
            <a:extLst>
              <a:ext uri="{FF2B5EF4-FFF2-40B4-BE49-F238E27FC236}">
                <a16:creationId xmlns:a16="http://schemas.microsoft.com/office/drawing/2014/main" id="{AAAACC93-EB97-4355-9ABB-DB8B37AC9933}"/>
              </a:ext>
            </a:extLst>
          </p:cNvPr>
          <p:cNvSpPr>
            <a:spLocks noGrp="1"/>
          </p:cNvSpPr>
          <p:nvPr>
            <p:ph sz="quarter" idx="13"/>
          </p:nvPr>
        </p:nvSpPr>
        <p:spPr/>
        <p:txBody>
          <a:bodyPr>
            <a:normAutofit fontScale="85000" lnSpcReduction="10000"/>
          </a:bodyPr>
          <a:lstStyle/>
          <a:p>
            <a:pPr marL="254000" lvl="1" indent="-254000" fontAlgn="auto">
              <a:spcBef>
                <a:spcPct val="100000"/>
              </a:spcBef>
              <a:spcAft>
                <a:spcPts val="0"/>
              </a:spcAft>
              <a:buSzPct val="99000"/>
              <a:buFont typeface="Arial"/>
              <a:buChar char="•"/>
              <a:tabLst/>
            </a:pPr>
            <a:r>
              <a:rPr lang="es-ES" kern="1200">
                <a:ea typeface="+mn-ea"/>
                <a:sym typeface="Arial"/>
              </a:rPr>
              <a:t>Los Ejecutivos/Altos Funcionarios delegan la autoridad al Comandante del incidente designado para las operaciones en la escena. </a:t>
            </a:r>
          </a:p>
          <a:p>
            <a:pPr marL="254000" lvl="1" indent="-254000" fontAlgn="auto">
              <a:spcBef>
                <a:spcPct val="100000"/>
              </a:spcBef>
              <a:spcAft>
                <a:spcPts val="0"/>
              </a:spcAft>
              <a:buSzPct val="99000"/>
              <a:buFont typeface="Arial"/>
              <a:buChar char="•"/>
              <a:tabLst/>
            </a:pPr>
            <a:r>
              <a:rPr lang="es-ES" kern="1200">
                <a:ea typeface="+mn-ea"/>
                <a:sym typeface="Arial"/>
              </a:rPr>
              <a:t>El Comandante de lincidente tiene la responsabilidad táctica y operativa directa de llevar a cabo las actividades de manejo de incidentes. </a:t>
            </a:r>
            <a:endParaRPr lang="en-US"/>
          </a:p>
        </p:txBody>
      </p:sp>
      <p:pic>
        <p:nvPicPr>
          <p:cNvPr id="8" name="Content Placeholder 7" descr="Senior Official delegating command authority">
            <a:extLst>
              <a:ext uri="{FF2B5EF4-FFF2-40B4-BE49-F238E27FC236}">
                <a16:creationId xmlns:a16="http://schemas.microsoft.com/office/drawing/2014/main" id="{07707BDC-9914-43FB-A097-05B5576D87D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10162" y="1781175"/>
            <a:ext cx="3038475" cy="3305175"/>
          </a:xfrm>
          <a:prstGeom prst="rect">
            <a:avLst/>
          </a:prstGeom>
        </p:spPr>
      </p:pic>
      <p:sp>
        <p:nvSpPr>
          <p:cNvPr id="9" name="Slide Number Placeholder 8">
            <a:extLst>
              <a:ext uri="{FF2B5EF4-FFF2-40B4-BE49-F238E27FC236}">
                <a16:creationId xmlns:a16="http://schemas.microsoft.com/office/drawing/2014/main" id="{7B0E3AAD-FC9C-4F52-B285-CA5D8A6AF3F9}"/>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11</a:t>
            </a:fld>
            <a:endParaRPr lang="en-US"/>
          </a:p>
        </p:txBody>
      </p:sp>
    </p:spTree>
    <p:extLst>
      <p:ext uri="{BB962C8B-B14F-4D97-AF65-F5344CB8AC3E}">
        <p14:creationId xmlns:p14="http://schemas.microsoft.com/office/powerpoint/2010/main" val="277127491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Delegación de Autoridad</a:t>
            </a:r>
          </a:p>
        </p:txBody>
      </p:sp>
      <p:sp>
        <p:nvSpPr>
          <p:cNvPr id="3" name="Content Placeholder 2">
            <a:extLst>
              <a:ext uri="{FF2B5EF4-FFF2-40B4-BE49-F238E27FC236}">
                <a16:creationId xmlns:a16="http://schemas.microsoft.com/office/drawing/2014/main" id="{7678B48B-9DF1-4761-B40C-11E6108A8703}"/>
              </a:ext>
            </a:extLst>
          </p:cNvPr>
          <p:cNvSpPr>
            <a:spLocks noGrp="1"/>
          </p:cNvSpPr>
          <p:nvPr>
            <p:ph sz="quarter" idx="13"/>
          </p:nvPr>
        </p:nvSpPr>
        <p:spPr/>
        <p:txBody>
          <a:bodyPr>
            <a:normAutofit fontScale="47500" lnSpcReduction="20000"/>
          </a:bodyPr>
          <a:lstStyle/>
          <a:p>
            <a:pPr fontAlgn="auto">
              <a:spcBef>
                <a:spcPct val="100000"/>
              </a:spcBef>
              <a:spcAft>
                <a:spcPts val="0"/>
              </a:spcAft>
              <a:buSzPct val="99000"/>
              <a:tabLst/>
            </a:pPr>
            <a:r>
              <a:rPr lang="es-ES" kern="1200">
                <a:sym typeface="Arial"/>
              </a:rPr>
              <a:t>La delegación de autoridad puede ser por escrito (establecida de antemano) o verbal, e incluye: </a:t>
            </a:r>
          </a:p>
          <a:p>
            <a:pPr marL="254000" lvl="1" indent="-254000" fontAlgn="auto">
              <a:spcBef>
                <a:spcPct val="100000"/>
              </a:spcBef>
              <a:spcAft>
                <a:spcPts val="0"/>
              </a:spcAft>
              <a:buSzPct val="99000"/>
              <a:buFont typeface="Arial"/>
              <a:buChar char="•"/>
              <a:tabLst/>
            </a:pPr>
            <a:r>
              <a:rPr lang="es-ES" kern="1200">
                <a:ea typeface="+mn-ea"/>
                <a:sym typeface="Arial"/>
              </a:rPr>
              <a:t>Autoridades y restricciones legales. </a:t>
            </a:r>
          </a:p>
          <a:p>
            <a:pPr marL="254000" lvl="1" indent="-254000" fontAlgn="auto">
              <a:spcBef>
                <a:spcPct val="100000"/>
              </a:spcBef>
              <a:spcAft>
                <a:spcPts val="0"/>
              </a:spcAft>
              <a:buSzPct val="99000"/>
              <a:buFont typeface="Arial"/>
              <a:buChar char="•"/>
              <a:tabLst/>
            </a:pPr>
            <a:r>
              <a:rPr lang="es-ES" kern="1200">
                <a:ea typeface="+mn-ea"/>
                <a:sym typeface="Arial"/>
              </a:rPr>
              <a:t>Autoridades y restricciones financieras. </a:t>
            </a:r>
          </a:p>
          <a:p>
            <a:pPr marL="254000" lvl="1" indent="-254000" fontAlgn="auto">
              <a:spcBef>
                <a:spcPct val="100000"/>
              </a:spcBef>
              <a:spcAft>
                <a:spcPts val="0"/>
              </a:spcAft>
              <a:buSzPct val="99000"/>
              <a:buFont typeface="Arial"/>
              <a:buChar char="•"/>
              <a:tabLst/>
            </a:pPr>
            <a:r>
              <a:rPr lang="es-ES" kern="1200">
                <a:ea typeface="+mn-ea"/>
                <a:sym typeface="Arial"/>
              </a:rPr>
              <a:t>Requisitos de informes. </a:t>
            </a:r>
          </a:p>
          <a:p>
            <a:pPr marL="254000" lvl="1" indent="-254000" fontAlgn="auto">
              <a:spcBef>
                <a:spcPct val="100000"/>
              </a:spcBef>
              <a:spcAft>
                <a:spcPts val="0"/>
              </a:spcAft>
              <a:buSzPct val="99000"/>
              <a:buFont typeface="Arial"/>
              <a:buChar char="•"/>
              <a:tabLst/>
            </a:pPr>
            <a:r>
              <a:rPr lang="es-ES" kern="1200">
                <a:ea typeface="+mn-ea"/>
                <a:sym typeface="Arial"/>
              </a:rPr>
              <a:t>Problemas demográficos. </a:t>
            </a:r>
          </a:p>
          <a:p>
            <a:pPr marL="254000" lvl="1" indent="-254000" fontAlgn="auto">
              <a:spcBef>
                <a:spcPct val="100000"/>
              </a:spcBef>
              <a:spcAft>
                <a:spcPts val="0"/>
              </a:spcAft>
              <a:buSzPct val="99000"/>
              <a:buFont typeface="Arial"/>
              <a:buChar char="•"/>
              <a:tabLst/>
            </a:pPr>
            <a:r>
              <a:rPr lang="es-ES" kern="1200">
                <a:ea typeface="+mn-ea"/>
                <a:sym typeface="Arial"/>
              </a:rPr>
              <a:t>Implicaciones políticas. </a:t>
            </a:r>
          </a:p>
          <a:p>
            <a:pPr marL="254000" lvl="1" indent="-254000" fontAlgn="auto">
              <a:spcBef>
                <a:spcPct val="100000"/>
              </a:spcBef>
              <a:spcAft>
                <a:spcPts val="0"/>
              </a:spcAft>
              <a:buSzPct val="99000"/>
              <a:buFont typeface="Arial"/>
              <a:buChar char="•"/>
              <a:tabLst/>
            </a:pPr>
            <a:r>
              <a:rPr lang="es-ES" kern="1200">
                <a:ea typeface="+mn-ea"/>
                <a:sym typeface="Arial"/>
              </a:rPr>
              <a:t>Prioridades de la agencia o jurisdiccionales. </a:t>
            </a:r>
          </a:p>
          <a:p>
            <a:pPr marL="254000" lvl="1" indent="-254000" fontAlgn="auto">
              <a:spcBef>
                <a:spcPct val="100000"/>
              </a:spcBef>
              <a:spcAft>
                <a:spcPts val="0"/>
              </a:spcAft>
              <a:buSzPct val="99000"/>
              <a:buFont typeface="Arial"/>
              <a:buChar char="•"/>
              <a:tabLst/>
            </a:pPr>
            <a:r>
              <a:rPr lang="es-ES" kern="1200">
                <a:ea typeface="+mn-ea"/>
                <a:sym typeface="Arial"/>
              </a:rPr>
              <a:t>Plan para el manejo de la información pública. </a:t>
            </a:r>
          </a:p>
          <a:p>
            <a:pPr marL="254000" lvl="1" indent="-254000" fontAlgn="auto">
              <a:spcBef>
                <a:spcPct val="100000"/>
              </a:spcBef>
              <a:spcAft>
                <a:spcPts val="0"/>
              </a:spcAft>
              <a:buSzPct val="99000"/>
              <a:buFont typeface="Arial"/>
              <a:buChar char="•"/>
              <a:tabLst/>
            </a:pPr>
            <a:r>
              <a:rPr lang="es-ES" kern="1200">
                <a:ea typeface="+mn-ea"/>
                <a:sym typeface="Arial"/>
              </a:rPr>
              <a:t>Proceso de comunicaciones. </a:t>
            </a:r>
          </a:p>
          <a:p>
            <a:pPr marL="254000" lvl="1" indent="-254000" fontAlgn="auto">
              <a:spcBef>
                <a:spcPct val="100000"/>
              </a:spcBef>
              <a:spcAft>
                <a:spcPts val="0"/>
              </a:spcAft>
              <a:buSzPct val="99000"/>
              <a:buFont typeface="Arial"/>
              <a:buChar char="•"/>
              <a:tabLst/>
            </a:pPr>
            <a:r>
              <a:rPr lang="es-ES" kern="1200">
                <a:ea typeface="+mn-ea"/>
                <a:sym typeface="Arial"/>
              </a:rPr>
              <a:t>Plan de evaluación de incidentes en curso. </a:t>
            </a:r>
            <a:endParaRPr lang="en-US"/>
          </a:p>
        </p:txBody>
      </p:sp>
      <p:pic>
        <p:nvPicPr>
          <p:cNvPr id="8" name="Content Placeholder 7" descr="Delegation of Authority">
            <a:extLst>
              <a:ext uri="{FF2B5EF4-FFF2-40B4-BE49-F238E27FC236}">
                <a16:creationId xmlns:a16="http://schemas.microsoft.com/office/drawing/2014/main" id="{BD404953-1F5B-4043-86E5-E0BD6F6D516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24240" y="1790470"/>
            <a:ext cx="3010320" cy="3286584"/>
          </a:xfrm>
          <a:prstGeom prst="rect">
            <a:avLst/>
          </a:prstGeom>
        </p:spPr>
      </p:pic>
      <p:sp>
        <p:nvSpPr>
          <p:cNvPr id="9" name="Slide Number Placeholder 8">
            <a:extLst>
              <a:ext uri="{FF2B5EF4-FFF2-40B4-BE49-F238E27FC236}">
                <a16:creationId xmlns:a16="http://schemas.microsoft.com/office/drawing/2014/main" id="{04523EF3-CEE0-40A1-AC87-0B7A530D144F}"/>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12</a:t>
            </a:fld>
            <a:endParaRPr lang="en-US"/>
          </a:p>
        </p:txBody>
      </p:sp>
    </p:spTree>
    <p:extLst>
      <p:ext uri="{BB962C8B-B14F-4D97-AF65-F5344CB8AC3E}">
        <p14:creationId xmlns:p14="http://schemas.microsoft.com/office/powerpoint/2010/main" val="373255964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0F0BF0-78C6-4F0B-BE05-E0E4619F0F6F}"/>
              </a:ext>
            </a:extLst>
          </p:cNvPr>
          <p:cNvSpPr>
            <a:spLocks noGrp="1"/>
          </p:cNvSpPr>
          <p:nvPr>
            <p:ph type="title"/>
          </p:nvPr>
        </p:nvSpPr>
        <p:spPr/>
        <p:txBody>
          <a:bodyPr/>
          <a:lstStyle/>
          <a:p>
            <a:pPr>
              <a:buSzPct val="99000"/>
            </a:pPr>
            <a:endParaRPr lang="en-US"/>
          </a:p>
        </p:txBody>
      </p:sp>
      <p:pic>
        <p:nvPicPr>
          <p:cNvPr id="6" name="Content Placeholder 5" descr="Summary Incident Management Roles 1449x900 (png), g402">
            <a:extLst>
              <a:ext uri="{FF2B5EF4-FFF2-40B4-BE49-F238E27FC236}">
                <a16:creationId xmlns:a16="http://schemas.microsoft.com/office/drawing/2014/main" id="{946EC9D8-E525-4DFC-96A5-21460732CF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1477" y="1068388"/>
            <a:ext cx="7481045" cy="4646612"/>
          </a:xfrm>
          <a:prstGeom prst="rect">
            <a:avLst/>
          </a:prstGeom>
        </p:spPr>
      </p:pic>
      <p:sp>
        <p:nvSpPr>
          <p:cNvPr id="7" name="Slide Number Placeholder 6">
            <a:extLst>
              <a:ext uri="{FF2B5EF4-FFF2-40B4-BE49-F238E27FC236}">
                <a16:creationId xmlns:a16="http://schemas.microsoft.com/office/drawing/2014/main" id="{122C9B04-8E1D-4494-99B8-D7B37F61493C}"/>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13</a:t>
            </a:fld>
            <a:endParaRPr lang="en-US"/>
          </a:p>
        </p:txBody>
      </p:sp>
    </p:spTree>
    <p:extLst>
      <p:ext uri="{BB962C8B-B14F-4D97-AF65-F5344CB8AC3E}">
        <p14:creationId xmlns:p14="http://schemas.microsoft.com/office/powerpoint/2010/main" val="336816578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Personal de Comando</a:t>
            </a:r>
          </a:p>
        </p:txBody>
      </p:sp>
      <p:sp>
        <p:nvSpPr>
          <p:cNvPr id="3" name="Content Placeholder 2">
            <a:extLst>
              <a:ext uri="{FF2B5EF4-FFF2-40B4-BE49-F238E27FC236}">
                <a16:creationId xmlns:a16="http://schemas.microsoft.com/office/drawing/2014/main" id="{F001F483-2C21-482F-A2A2-2B558B662FEA}"/>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a:sym typeface="Arial"/>
              </a:rPr>
              <a:t>El Comandante del Incidente puede designar un Personal de Comando que: </a:t>
            </a:r>
          </a:p>
          <a:p>
            <a:pPr marL="254000" lvl="1" indent="-254000" fontAlgn="auto">
              <a:spcBef>
                <a:spcPct val="100000"/>
              </a:spcBef>
              <a:spcAft>
                <a:spcPts val="0"/>
              </a:spcAft>
              <a:buSzPct val="99000"/>
              <a:buFont typeface="Arial"/>
              <a:buChar char="•"/>
              <a:tabLst/>
            </a:pPr>
            <a:r>
              <a:rPr lang="es-ES" kern="1200">
                <a:ea typeface="+mn-ea"/>
                <a:sym typeface="Arial"/>
              </a:rPr>
              <a:t>Brinda servicios de información, enlace y seguridad para toda la organización. </a:t>
            </a:r>
          </a:p>
          <a:p>
            <a:pPr marL="254000" lvl="1" indent="-254000" fontAlgn="auto">
              <a:spcBef>
                <a:spcPct val="100000"/>
              </a:spcBef>
              <a:spcAft>
                <a:spcPts val="0"/>
              </a:spcAft>
              <a:buSzPct val="99000"/>
              <a:buFont typeface="Arial"/>
              <a:buChar char="•"/>
              <a:tabLst/>
            </a:pPr>
            <a:r>
              <a:rPr lang="es-ES" kern="1200">
                <a:ea typeface="+mn-ea"/>
                <a:sym typeface="Arial"/>
              </a:rPr>
              <a:t>Informe directamente al Comandante del incidente. </a:t>
            </a:r>
            <a:endParaRPr lang="en-US"/>
          </a:p>
        </p:txBody>
      </p:sp>
      <p:pic>
        <p:nvPicPr>
          <p:cNvPr id="8" name="Content Placeholder 7" descr="An organization chart.  Incident Command connects on the side to the Command Staff, consisting of the Public Information Officer, Safety Officer, and Liaison Officer.  ">
            <a:extLst>
              <a:ext uri="{FF2B5EF4-FFF2-40B4-BE49-F238E27FC236}">
                <a16:creationId xmlns:a16="http://schemas.microsoft.com/office/drawing/2014/main" id="{6D7A8B46-D3E3-41E4-8482-F5759FD3C37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135592" y="3471863"/>
            <a:ext cx="4872815" cy="2233612"/>
          </a:xfrm>
          <a:prstGeom prst="rect">
            <a:avLst/>
          </a:prstGeom>
        </p:spPr>
      </p:pic>
      <p:sp>
        <p:nvSpPr>
          <p:cNvPr id="9" name="Slide Number Placeholder 8">
            <a:extLst>
              <a:ext uri="{FF2B5EF4-FFF2-40B4-BE49-F238E27FC236}">
                <a16:creationId xmlns:a16="http://schemas.microsoft.com/office/drawing/2014/main" id="{A472F9E5-E052-4BC4-810E-B2BBC361844C}"/>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14</a:t>
            </a:fld>
            <a:endParaRPr lang="en-US"/>
          </a:p>
        </p:txBody>
      </p:sp>
    </p:spTree>
    <p:extLst>
      <p:ext uri="{BB962C8B-B14F-4D97-AF65-F5344CB8AC3E}">
        <p14:creationId xmlns:p14="http://schemas.microsoft.com/office/powerpoint/2010/main" val="311858337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Personal General</a:t>
            </a:r>
          </a:p>
        </p:txBody>
      </p:sp>
      <p:sp>
        <p:nvSpPr>
          <p:cNvPr id="3" name="Content Placeholder 2">
            <a:extLst>
              <a:ext uri="{FF2B5EF4-FFF2-40B4-BE49-F238E27FC236}">
                <a16:creationId xmlns:a16="http://schemas.microsoft.com/office/drawing/2014/main" id="{AD6EB13D-3330-44B9-99DA-9FDB435302C0}"/>
              </a:ext>
            </a:extLst>
          </p:cNvPr>
          <p:cNvSpPr>
            <a:spLocks noGrp="1"/>
          </p:cNvSpPr>
          <p:nvPr>
            <p:ph sz="quarter" idx="13"/>
          </p:nvPr>
        </p:nvSpPr>
        <p:spPr/>
        <p:txBody>
          <a:bodyPr/>
          <a:lstStyle/>
          <a:p>
            <a:pPr>
              <a:spcBef>
                <a:spcPct val="100000"/>
              </a:spcBef>
              <a:buSzPct val="99000"/>
            </a:pPr>
            <a:r>
              <a:rPr lang="es-ES" kern="1200">
                <a:sym typeface="Arial"/>
              </a:rPr>
              <a:t>A medida que el incidente se expande en complejidad, el Comandante del Incidente puede agregar Secciones del Personal General para mantener el alcance del control.</a:t>
            </a:r>
            <a:endParaRPr lang="en-US"/>
          </a:p>
        </p:txBody>
      </p:sp>
      <p:pic>
        <p:nvPicPr>
          <p:cNvPr id="8" name="Content Placeholder 7" descr="An organization chart.  Incident Commander connects on the side to the Command Staff, and connects below to the General Staff, consisting of the Operations Section, Planning Section, Logistics Section, and Finance and Administration Section.">
            <a:extLst>
              <a:ext uri="{FF2B5EF4-FFF2-40B4-BE49-F238E27FC236}">
                <a16:creationId xmlns:a16="http://schemas.microsoft.com/office/drawing/2014/main" id="{36AEEC8E-2C2B-4E34-87CF-D40A1BA94443}"/>
              </a:ext>
            </a:extLst>
          </p:cNvPr>
          <p:cNvPicPr>
            <a:picLocks noGrp="1" noChangeAspect="1"/>
          </p:cNvPicPr>
          <p:nvPr>
            <p:ph sz="quarter" idx="14"/>
          </p:nvPr>
        </p:nvPicPr>
        <p:blipFill>
          <a:blip r:embed="rId2" cstate="print">
            <a:extLst>
              <a:ext uri="{28A0092B-C50C-407E-A947-70E740481C1C}">
                <a14:useLocalDpi xmlns:a14="http://schemas.microsoft.com/office/drawing/2010/main" val="0"/>
              </a:ext>
            </a:extLst>
          </a:blip>
          <a:stretch>
            <a:fillRect/>
          </a:stretch>
        </p:blipFill>
        <p:spPr>
          <a:xfrm>
            <a:off x="1708951" y="3471863"/>
            <a:ext cx="5726097" cy="2233612"/>
          </a:xfrm>
          <a:prstGeom prst="rect">
            <a:avLst/>
          </a:prstGeom>
        </p:spPr>
      </p:pic>
      <p:sp>
        <p:nvSpPr>
          <p:cNvPr id="9" name="Slide Number Placeholder 8">
            <a:extLst>
              <a:ext uri="{FF2B5EF4-FFF2-40B4-BE49-F238E27FC236}">
                <a16:creationId xmlns:a16="http://schemas.microsoft.com/office/drawing/2014/main" id="{1AF0B28C-F247-4A60-99F2-83C1C9EAFACF}"/>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15</a:t>
            </a:fld>
            <a:endParaRPr lang="en-US"/>
          </a:p>
        </p:txBody>
      </p:sp>
    </p:spTree>
    <p:extLst>
      <p:ext uri="{BB962C8B-B14F-4D97-AF65-F5344CB8AC3E}">
        <p14:creationId xmlns:p14="http://schemas.microsoft.com/office/powerpoint/2010/main" val="396508968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Equipo de Manejo del Incidente</a:t>
            </a:r>
            <a:endParaRPr lang="en-US"/>
          </a:p>
        </p:txBody>
      </p:sp>
      <p:sp>
        <p:nvSpPr>
          <p:cNvPr id="5" name="TextBox 4"/>
          <p:cNvSpPr txBox="1"/>
          <p:nvPr/>
        </p:nvSpPr>
        <p:spPr>
          <a:xfrm>
            <a:off x="457200" y="1841500"/>
            <a:ext cx="7620000" cy="1384995"/>
          </a:xfrm>
          <a:prstGeom prst="rect">
            <a:avLst/>
          </a:prstGeom>
          <a:noFill/>
        </p:spPr>
        <p:txBody>
          <a:bodyPr vert="horz" rtlCol="0">
            <a:spAutoFit/>
          </a:bodyPr>
          <a:lstStyle/>
          <a:p>
            <a:pPr>
              <a:spcBef>
                <a:spcPct val="100000"/>
              </a:spcBef>
              <a:buSzPct val="99000"/>
            </a:pPr>
            <a:r>
              <a:rPr lang="en-US" sz="2800" b="1">
                <a:latin typeface="Arial"/>
                <a:cs typeface="Arial"/>
                <a:sym typeface="Arial"/>
              </a:rPr>
              <a:t> </a:t>
            </a:r>
          </a:p>
          <a:p>
            <a:pPr>
              <a:spcBef>
                <a:spcPct val="100000"/>
              </a:spcBef>
              <a:buSzPct val="99000"/>
            </a:pPr>
            <a:r>
              <a:rPr lang="en-US" sz="2800">
                <a:latin typeface="Arial"/>
                <a:cs typeface="Arial"/>
                <a:sym typeface="Arial"/>
              </a:rPr>
              <a:t> </a:t>
            </a:r>
            <a:endParaRPr lang="en-US"/>
          </a:p>
        </p:txBody>
      </p:sp>
      <p:pic>
        <p:nvPicPr>
          <p:cNvPr id="7" name="Content Placeholder 6" descr="An organization chart.  Incident Commander connects on the side to the Command Staff, and connects below to the General Staff.  A box around the whole chart indicates that together the Incident Commander, Command Staff, and General Staff constitute the Incident Management Team.">
            <a:extLst>
              <a:ext uri="{FF2B5EF4-FFF2-40B4-BE49-F238E27FC236}">
                <a16:creationId xmlns:a16="http://schemas.microsoft.com/office/drawing/2014/main" id="{57D424F0-5D5C-4B93-93EF-43E956292F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76708"/>
            <a:ext cx="8229600" cy="4229972"/>
          </a:xfrm>
          <a:prstGeom prst="rect">
            <a:avLst/>
          </a:prstGeom>
        </p:spPr>
      </p:pic>
      <p:sp>
        <p:nvSpPr>
          <p:cNvPr id="8" name="Slide Number Placeholder 7">
            <a:extLst>
              <a:ext uri="{FF2B5EF4-FFF2-40B4-BE49-F238E27FC236}">
                <a16:creationId xmlns:a16="http://schemas.microsoft.com/office/drawing/2014/main" id="{5C0DAA7F-1E2F-4097-945F-EFEC814B2C61}"/>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16</a:t>
            </a:fld>
            <a:endParaRPr lang="en-US"/>
          </a:p>
        </p:txBody>
      </p:sp>
    </p:spTree>
    <p:extLst>
      <p:ext uri="{BB962C8B-B14F-4D97-AF65-F5344CB8AC3E}">
        <p14:creationId xmlns:p14="http://schemas.microsoft.com/office/powerpoint/2010/main" val="4020486419"/>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¿Quien Hace Que?</a:t>
            </a:r>
          </a:p>
        </p:txBody>
      </p:sp>
      <p:pic>
        <p:nvPicPr>
          <p:cNvPr id="6" name="Content Placeholder 5" descr="Incident Commanders Staff Members 1406x760 (png), G402">
            <a:extLst>
              <a:ext uri="{FF2B5EF4-FFF2-40B4-BE49-F238E27FC236}">
                <a16:creationId xmlns:a16="http://schemas.microsoft.com/office/drawing/2014/main" id="{38C95764-78CD-486F-B2F9-DD779DFD7B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70637"/>
            <a:ext cx="8229600" cy="4442113"/>
          </a:xfrm>
          <a:prstGeom prst="rect">
            <a:avLst/>
          </a:prstGeom>
        </p:spPr>
      </p:pic>
      <p:sp>
        <p:nvSpPr>
          <p:cNvPr id="7" name="Slide Number Placeholder 6">
            <a:extLst>
              <a:ext uri="{FF2B5EF4-FFF2-40B4-BE49-F238E27FC236}">
                <a16:creationId xmlns:a16="http://schemas.microsoft.com/office/drawing/2014/main" id="{38C7A410-2648-4A40-A08F-F453D7531A3E}"/>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17</a:t>
            </a:fld>
            <a:endParaRPr lang="en-US"/>
          </a:p>
        </p:txBody>
      </p:sp>
    </p:spTree>
    <p:extLst>
      <p:ext uri="{BB962C8B-B14F-4D97-AF65-F5344CB8AC3E}">
        <p14:creationId xmlns:p14="http://schemas.microsoft.com/office/powerpoint/2010/main" val="323983797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Organización Modular (1 de 2)</a:t>
            </a:r>
            <a:endParaRPr lang="en-US"/>
          </a:p>
        </p:txBody>
      </p:sp>
      <p:sp>
        <p:nvSpPr>
          <p:cNvPr id="3" name="Content Placeholder 2">
            <a:extLst>
              <a:ext uri="{FF2B5EF4-FFF2-40B4-BE49-F238E27FC236}">
                <a16:creationId xmlns:a16="http://schemas.microsoft.com/office/drawing/2014/main" id="{B834C2D5-BAC5-46A3-B8D7-91FFB85A8FF3}"/>
              </a:ext>
            </a:extLst>
          </p:cNvPr>
          <p:cNvSpPr>
            <a:spLocks noGrp="1"/>
          </p:cNvSpPr>
          <p:nvPr>
            <p:ph sz="quarter" idx="13"/>
          </p:nvPr>
        </p:nvSpPr>
        <p:spPr/>
        <p:txBody>
          <a:bodyPr>
            <a:normAutofit lnSpcReduction="10000"/>
          </a:bodyPr>
          <a:lstStyle/>
          <a:p>
            <a:pPr marL="254000" lvl="1" indent="-254000" fontAlgn="auto">
              <a:spcBef>
                <a:spcPct val="100000"/>
              </a:spcBef>
              <a:spcAft>
                <a:spcPts val="0"/>
              </a:spcAft>
              <a:buSzPct val="99000"/>
              <a:buFont typeface="Arial"/>
              <a:buChar char="•"/>
              <a:tabLst/>
            </a:pPr>
            <a:r>
              <a:rPr lang="es-ES" kern="1200">
                <a:ea typeface="+mn-ea"/>
                <a:sym typeface="Arial"/>
              </a:rPr>
              <a:t>Se desarrolla de manera descendente y modular. </a:t>
            </a:r>
          </a:p>
          <a:p>
            <a:pPr marL="254000" lvl="1" indent="-254000" fontAlgn="auto">
              <a:spcBef>
                <a:spcPct val="100000"/>
              </a:spcBef>
              <a:spcAft>
                <a:spcPts val="0"/>
              </a:spcAft>
              <a:buSzPct val="99000"/>
              <a:buFont typeface="Arial"/>
              <a:buChar char="•"/>
              <a:tabLst/>
            </a:pPr>
            <a:r>
              <a:rPr lang="es-ES" kern="1200">
                <a:ea typeface="+mn-ea"/>
                <a:sym typeface="Arial"/>
              </a:rPr>
              <a:t>Se basa en el tamaño y la complejidad del incidente. </a:t>
            </a:r>
          </a:p>
          <a:p>
            <a:pPr marL="254000" lvl="1" indent="-254000" fontAlgn="auto">
              <a:spcBef>
                <a:spcPct val="100000"/>
              </a:spcBef>
              <a:spcAft>
                <a:spcPts val="0"/>
              </a:spcAft>
              <a:buSzPct val="99000"/>
              <a:buFont typeface="Arial"/>
              <a:buChar char="•"/>
              <a:tabLst/>
            </a:pPr>
            <a:r>
              <a:rPr lang="es-ES" kern="1200">
                <a:ea typeface="+mn-ea"/>
                <a:sym typeface="Arial"/>
              </a:rPr>
              <a:t>Se basa en el entorno de peligros creado por el incidente. </a:t>
            </a:r>
            <a:endParaRPr lang="en-US"/>
          </a:p>
        </p:txBody>
      </p:sp>
      <p:pic>
        <p:nvPicPr>
          <p:cNvPr id="8" name="Content Placeholder 7" descr="Generic organization chart showing how an ICS organization can grow as needed based on incident needs">
            <a:extLst>
              <a:ext uri="{FF2B5EF4-FFF2-40B4-BE49-F238E27FC236}">
                <a16:creationId xmlns:a16="http://schemas.microsoft.com/office/drawing/2014/main" id="{98D4585F-4F69-42D8-92C4-A51B3BB702A8}"/>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619431"/>
            <a:ext cx="4114800" cy="3628663"/>
          </a:xfrm>
          <a:prstGeom prst="rect">
            <a:avLst/>
          </a:prstGeom>
        </p:spPr>
      </p:pic>
      <p:sp>
        <p:nvSpPr>
          <p:cNvPr id="9" name="Slide Number Placeholder 8">
            <a:extLst>
              <a:ext uri="{FF2B5EF4-FFF2-40B4-BE49-F238E27FC236}">
                <a16:creationId xmlns:a16="http://schemas.microsoft.com/office/drawing/2014/main" id="{C6CB2A01-C73A-4F56-8AEA-37C3639E6A58}"/>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18</a:t>
            </a:fld>
            <a:endParaRPr lang="en-US"/>
          </a:p>
        </p:txBody>
      </p:sp>
    </p:spTree>
    <p:extLst>
      <p:ext uri="{BB962C8B-B14F-4D97-AF65-F5344CB8AC3E}">
        <p14:creationId xmlns:p14="http://schemas.microsoft.com/office/powerpoint/2010/main" val="998204840"/>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Organización Modular (2 de 2)</a:t>
            </a:r>
            <a:endParaRPr lang="en-US"/>
          </a:p>
        </p:txBody>
      </p:sp>
      <p:sp>
        <p:nvSpPr>
          <p:cNvPr id="3" name="Content Placeholder 2">
            <a:extLst>
              <a:ext uri="{FF2B5EF4-FFF2-40B4-BE49-F238E27FC236}">
                <a16:creationId xmlns:a16="http://schemas.microsoft.com/office/drawing/2014/main" id="{1756D117-2621-44B6-8F61-7E281137A0AC}"/>
              </a:ext>
            </a:extLst>
          </p:cNvPr>
          <p:cNvSpPr>
            <a:spLocks noGrp="1"/>
          </p:cNvSpPr>
          <p:nvPr>
            <p:ph sz="quarter" idx="13"/>
          </p:nvPr>
        </p:nvSpPr>
        <p:spPr/>
        <p:txBody>
          <a:bodyPr>
            <a:normAutofit fontScale="92500" lnSpcReduction="10000"/>
          </a:bodyPr>
          <a:lstStyle/>
          <a:p>
            <a:pPr marL="254000" lvl="1" indent="-254000" fontAlgn="auto">
              <a:spcBef>
                <a:spcPct val="100000"/>
              </a:spcBef>
              <a:spcAft>
                <a:spcPts val="0"/>
              </a:spcAft>
              <a:buSzPct val="99000"/>
              <a:buFont typeface="Arial"/>
              <a:buChar char="•"/>
              <a:tabLst/>
            </a:pPr>
            <a:r>
              <a:rPr lang="es-ES" kern="1200">
                <a:ea typeface="+mn-ea"/>
                <a:sym typeface="Arial"/>
              </a:rPr>
              <a:t>Los objetivos del incidente determinan el tamaño de la organización. </a:t>
            </a:r>
          </a:p>
          <a:p>
            <a:pPr marL="254000" lvl="1" indent="-254000" fontAlgn="auto">
              <a:spcBef>
                <a:spcPct val="100000"/>
              </a:spcBef>
              <a:spcAft>
                <a:spcPts val="0"/>
              </a:spcAft>
              <a:buSzPct val="99000"/>
              <a:buFont typeface="Arial"/>
              <a:buChar char="•"/>
              <a:tabLst/>
            </a:pPr>
            <a:r>
              <a:rPr lang="es-ES" kern="1200">
                <a:ea typeface="+mn-ea"/>
                <a:sym typeface="Arial"/>
              </a:rPr>
              <a:t>Sólo se llenarán las funciones/posiciones que sean necesarias. </a:t>
            </a:r>
          </a:p>
          <a:p>
            <a:pPr marL="254000" lvl="1" indent="-254000" fontAlgn="auto">
              <a:spcBef>
                <a:spcPct val="100000"/>
              </a:spcBef>
              <a:spcAft>
                <a:spcPts val="0"/>
              </a:spcAft>
              <a:buSzPct val="99000"/>
              <a:buFont typeface="Arial"/>
              <a:buChar char="•"/>
              <a:tabLst/>
            </a:pPr>
            <a:r>
              <a:rPr lang="es-ES" kern="1200">
                <a:ea typeface="+mn-ea"/>
                <a:sym typeface="Arial"/>
              </a:rPr>
              <a:t>Cada elemento debe tener una persona a cargo. </a:t>
            </a:r>
            <a:endParaRPr lang="en-US"/>
          </a:p>
        </p:txBody>
      </p:sp>
      <p:pic>
        <p:nvPicPr>
          <p:cNvPr id="8" name="Content Placeholder 7" descr="Generic organization chart showing how an ICS organization can grow as needed based on incident needs">
            <a:extLst>
              <a:ext uri="{FF2B5EF4-FFF2-40B4-BE49-F238E27FC236}">
                <a16:creationId xmlns:a16="http://schemas.microsoft.com/office/drawing/2014/main" id="{020A92BC-3CC6-4A00-812F-3F2B9B939B29}"/>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619431"/>
            <a:ext cx="4114800" cy="3628663"/>
          </a:xfrm>
          <a:prstGeom prst="rect">
            <a:avLst/>
          </a:prstGeom>
        </p:spPr>
      </p:pic>
      <p:sp>
        <p:nvSpPr>
          <p:cNvPr id="9" name="Slide Number Placeholder 8">
            <a:extLst>
              <a:ext uri="{FF2B5EF4-FFF2-40B4-BE49-F238E27FC236}">
                <a16:creationId xmlns:a16="http://schemas.microsoft.com/office/drawing/2014/main" id="{103EBBAC-0B63-4811-98D3-4FF63E9CE975}"/>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19</a:t>
            </a:fld>
            <a:endParaRPr lang="en-US"/>
          </a:p>
        </p:txBody>
      </p:sp>
    </p:spTree>
    <p:extLst>
      <p:ext uri="{BB962C8B-B14F-4D97-AF65-F5344CB8AC3E}">
        <p14:creationId xmlns:p14="http://schemas.microsoft.com/office/powerpoint/2010/main" val="97359892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Organización del ICS</a:t>
            </a:r>
          </a:p>
        </p:txBody>
      </p:sp>
      <p:sp>
        <p:nvSpPr>
          <p:cNvPr id="3" name="Content Placeholder 2">
            <a:extLst>
              <a:ext uri="{FF2B5EF4-FFF2-40B4-BE49-F238E27FC236}">
                <a16:creationId xmlns:a16="http://schemas.microsoft.com/office/drawing/2014/main" id="{09956F9F-4EE0-478A-9142-F433E0F16FCF}"/>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s-ES" kern="1200">
                <a:sym typeface="Arial"/>
              </a:rPr>
              <a:t>Se diferencia del día a día, las estructuras organizativas administrativas y las posiciones. </a:t>
            </a:r>
          </a:p>
          <a:p>
            <a:pPr marL="254000" lvl="1" indent="-254000" fontAlgn="auto">
              <a:spcBef>
                <a:spcPct val="100000"/>
              </a:spcBef>
              <a:spcAft>
                <a:spcPts val="0"/>
              </a:spcAft>
              <a:buSzPct val="99000"/>
              <a:buFont typeface="Arial"/>
              <a:buChar char="•"/>
              <a:tabLst/>
            </a:pPr>
            <a:r>
              <a:rPr lang="es-ES" kern="1200">
                <a:ea typeface="+mn-ea"/>
                <a:sym typeface="Arial"/>
              </a:rPr>
              <a:t>Los títulos de posición del ICS únicos y las estructuras organizativas están diseñados para evitar confusiones durante la respuesta. </a:t>
            </a:r>
          </a:p>
          <a:p>
            <a:pPr marL="254000" lvl="1" indent="-254000" fontAlgn="auto">
              <a:spcBef>
                <a:spcPct val="100000"/>
              </a:spcBef>
              <a:spcAft>
                <a:spcPts val="0"/>
              </a:spcAft>
              <a:buSzPct val="99000"/>
              <a:buFont typeface="Arial"/>
              <a:buChar char="•"/>
              <a:tabLst/>
            </a:pPr>
            <a:r>
              <a:rPr lang="es-ES" kern="1200">
                <a:ea typeface="+mn-ea"/>
                <a:sym typeface="Arial"/>
              </a:rPr>
              <a:t>El rango puede cambiar durante la implementación. Un "jefe" no puede tener ese título cuando se implementa bajo una estructura ICS. </a:t>
            </a:r>
            <a:endParaRPr lang="en-US"/>
          </a:p>
        </p:txBody>
      </p:sp>
      <p:pic>
        <p:nvPicPr>
          <p:cNvPr id="8" name="Content Placeholder 7" descr="Generic organization chart">
            <a:extLst>
              <a:ext uri="{FF2B5EF4-FFF2-40B4-BE49-F238E27FC236}">
                <a16:creationId xmlns:a16="http://schemas.microsoft.com/office/drawing/2014/main" id="{7B346E2A-F89C-446C-AAB8-DDC3C917A3DF}"/>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962292" y="2385866"/>
            <a:ext cx="3334215" cy="2095792"/>
          </a:xfrm>
          <a:prstGeom prst="rect">
            <a:avLst/>
          </a:prstGeom>
        </p:spPr>
      </p:pic>
      <p:sp>
        <p:nvSpPr>
          <p:cNvPr id="9" name="Slide Number Placeholder 8">
            <a:extLst>
              <a:ext uri="{FF2B5EF4-FFF2-40B4-BE49-F238E27FC236}">
                <a16:creationId xmlns:a16="http://schemas.microsoft.com/office/drawing/2014/main" id="{C25CB7EA-AC62-4DEC-BB3B-D624F2DA2D54}"/>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a:t>
            </a:fld>
            <a:endParaRPr lang="en-US"/>
          </a:p>
        </p:txBody>
      </p:sp>
    </p:spTree>
    <p:extLst>
      <p:ext uri="{BB962C8B-B14F-4D97-AF65-F5344CB8AC3E}">
        <p14:creationId xmlns:p14="http://schemas.microsoft.com/office/powerpoint/2010/main" val="732544213"/>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BD0474-E04F-4610-A4CF-6428F5DE138C}"/>
              </a:ext>
            </a:extLst>
          </p:cNvPr>
          <p:cNvSpPr>
            <a:spLocks noGrp="1"/>
          </p:cNvSpPr>
          <p:nvPr>
            <p:ph type="title"/>
          </p:nvPr>
        </p:nvSpPr>
        <p:spPr/>
        <p:txBody>
          <a:bodyPr/>
          <a:lstStyle/>
          <a:p>
            <a:pPr>
              <a:buSzPct val="99000"/>
            </a:pPr>
            <a:endParaRPr lang="en-US"/>
          </a:p>
        </p:txBody>
      </p:sp>
      <p:pic>
        <p:nvPicPr>
          <p:cNvPr id="6" name="Content Placeholder 5" descr="An organization chart.  Incident Commander connects below to the Public Information Officer, Safety Officer, and Liaison Officer, and below them to the EMS Group, Search Group, and Investigation Group.">
            <a:extLst>
              <a:ext uri="{FF2B5EF4-FFF2-40B4-BE49-F238E27FC236}">
                <a16:creationId xmlns:a16="http://schemas.microsoft.com/office/drawing/2014/main" id="{28C18414-D0DD-41AC-B56B-F2EA05FFD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6555" y="1068388"/>
            <a:ext cx="7510889" cy="4646612"/>
          </a:xfrm>
          <a:prstGeom prst="rect">
            <a:avLst/>
          </a:prstGeom>
        </p:spPr>
      </p:pic>
      <p:sp>
        <p:nvSpPr>
          <p:cNvPr id="7" name="Slide Number Placeholder 6">
            <a:extLst>
              <a:ext uri="{FF2B5EF4-FFF2-40B4-BE49-F238E27FC236}">
                <a16:creationId xmlns:a16="http://schemas.microsoft.com/office/drawing/2014/main" id="{CBA8742C-D596-4890-8EDA-8B5F0EE0FCE4}"/>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20</a:t>
            </a:fld>
            <a:endParaRPr lang="en-US"/>
          </a:p>
        </p:txBody>
      </p:sp>
    </p:spTree>
    <p:extLst>
      <p:ext uri="{BB962C8B-B14F-4D97-AF65-F5344CB8AC3E}">
        <p14:creationId xmlns:p14="http://schemas.microsoft.com/office/powerpoint/2010/main" val="167203774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587A8A-21DB-47D8-953C-945712C11530}"/>
              </a:ext>
            </a:extLst>
          </p:cNvPr>
          <p:cNvSpPr>
            <a:spLocks noGrp="1"/>
          </p:cNvSpPr>
          <p:nvPr>
            <p:ph type="title"/>
          </p:nvPr>
        </p:nvSpPr>
        <p:spPr/>
        <p:txBody>
          <a:bodyPr/>
          <a:lstStyle/>
          <a:p>
            <a:pPr>
              <a:buSzPct val="99000"/>
            </a:pPr>
            <a:endParaRPr lang="en-US"/>
          </a:p>
        </p:txBody>
      </p:sp>
      <p:pic>
        <p:nvPicPr>
          <p:cNvPr id="6" name="Content Placeholder 5" descr="An organization chart.  Incident Commander connects below to the Public Information Officer, Safety Officer, and Liaison Officer.  The Incident Commander also connects to the Operations Section, which connects to the Staging Area, and below that to the EMS Group, Search Group, and Investigation Group.  The Search Group connects below to the Canine Strike Team and Volunteer Searchers.">
            <a:extLst>
              <a:ext uri="{FF2B5EF4-FFF2-40B4-BE49-F238E27FC236}">
                <a16:creationId xmlns:a16="http://schemas.microsoft.com/office/drawing/2014/main" id="{EDF0CD16-6972-48A3-B157-0060405B63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5831" y="1068388"/>
            <a:ext cx="7392337" cy="4646612"/>
          </a:xfrm>
          <a:prstGeom prst="rect">
            <a:avLst/>
          </a:prstGeom>
        </p:spPr>
      </p:pic>
      <p:sp>
        <p:nvSpPr>
          <p:cNvPr id="7" name="Slide Number Placeholder 6">
            <a:extLst>
              <a:ext uri="{FF2B5EF4-FFF2-40B4-BE49-F238E27FC236}">
                <a16:creationId xmlns:a16="http://schemas.microsoft.com/office/drawing/2014/main" id="{35BE46AD-9EAD-484A-A4CD-0121F4FCB7F3}"/>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21</a:t>
            </a:fld>
            <a:endParaRPr lang="en-US"/>
          </a:p>
        </p:txBody>
      </p:sp>
    </p:spTree>
    <p:extLst>
      <p:ext uri="{BB962C8B-B14F-4D97-AF65-F5344CB8AC3E}">
        <p14:creationId xmlns:p14="http://schemas.microsoft.com/office/powerpoint/2010/main" val="196778738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58EE90-737C-44AA-82CE-D4124D190A5C}"/>
              </a:ext>
            </a:extLst>
          </p:cNvPr>
          <p:cNvSpPr>
            <a:spLocks noGrp="1"/>
          </p:cNvSpPr>
          <p:nvPr>
            <p:ph type="title"/>
          </p:nvPr>
        </p:nvSpPr>
        <p:spPr/>
        <p:txBody>
          <a:bodyPr/>
          <a:lstStyle/>
          <a:p>
            <a:pPr>
              <a:buSzPct val="99000"/>
            </a:pPr>
            <a:endParaRPr lang="en-US"/>
          </a:p>
        </p:txBody>
      </p:sp>
      <p:pic>
        <p:nvPicPr>
          <p:cNvPr id="6" name="Content Placeholder 5" descr="An organization chart.  Incident Commander connects below to the Public Information Officer, Safety Officer, and Liaison Officer.  The Incident Commander also connects  below to the Operations Section, Planning Section, and Logistics Section.">
            <a:extLst>
              <a:ext uri="{FF2B5EF4-FFF2-40B4-BE49-F238E27FC236}">
                <a16:creationId xmlns:a16="http://schemas.microsoft.com/office/drawing/2014/main" id="{2BCA1FA5-F48A-43E7-9C40-3C38A961AC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4287" y="1068388"/>
            <a:ext cx="7615425" cy="4646612"/>
          </a:xfrm>
          <a:prstGeom prst="rect">
            <a:avLst/>
          </a:prstGeom>
        </p:spPr>
      </p:pic>
      <p:sp>
        <p:nvSpPr>
          <p:cNvPr id="7" name="Slide Number Placeholder 6">
            <a:extLst>
              <a:ext uri="{FF2B5EF4-FFF2-40B4-BE49-F238E27FC236}">
                <a16:creationId xmlns:a16="http://schemas.microsoft.com/office/drawing/2014/main" id="{F611FD17-048D-4AF2-8D99-5CBEC79B8BDA}"/>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22</a:t>
            </a:fld>
            <a:endParaRPr lang="en-US"/>
          </a:p>
        </p:txBody>
      </p:sp>
    </p:spTree>
    <p:extLst>
      <p:ext uri="{BB962C8B-B14F-4D97-AF65-F5344CB8AC3E}">
        <p14:creationId xmlns:p14="http://schemas.microsoft.com/office/powerpoint/2010/main" val="296102456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Complejidad del Incidente y Necesidades de Recursos</a:t>
            </a:r>
            <a:endParaRPr lang="en-US"/>
          </a:p>
        </p:txBody>
      </p:sp>
      <p:pic>
        <p:nvPicPr>
          <p:cNvPr id="6" name="Content Placeholder 5" descr="Badly damaged building, Multiple ambulances and workers, Car pinned next to a utility pole by a hurricane, Ambulance worker with ambulance cart">
            <a:extLst>
              <a:ext uri="{FF2B5EF4-FFF2-40B4-BE49-F238E27FC236}">
                <a16:creationId xmlns:a16="http://schemas.microsoft.com/office/drawing/2014/main" id="{53259932-DDBC-4792-A367-DAED6908FA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99611"/>
            <a:ext cx="8229600" cy="4184165"/>
          </a:xfrm>
          <a:prstGeom prst="rect">
            <a:avLst/>
          </a:prstGeom>
        </p:spPr>
      </p:pic>
      <p:sp>
        <p:nvSpPr>
          <p:cNvPr id="7" name="Slide Number Placeholder 6">
            <a:extLst>
              <a:ext uri="{FF2B5EF4-FFF2-40B4-BE49-F238E27FC236}">
                <a16:creationId xmlns:a16="http://schemas.microsoft.com/office/drawing/2014/main" id="{645FF40D-623E-48FD-A0BC-357C9D7EEC27}"/>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23</a:t>
            </a:fld>
            <a:endParaRPr lang="en-US"/>
          </a:p>
        </p:txBody>
      </p:sp>
    </p:spTree>
    <p:extLst>
      <p:ext uri="{BB962C8B-B14F-4D97-AF65-F5344CB8AC3E}">
        <p14:creationId xmlns:p14="http://schemas.microsoft.com/office/powerpoint/2010/main" val="2425823726"/>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Factores de Análisis de Complejidad</a:t>
            </a:r>
          </a:p>
        </p:txBody>
      </p:sp>
      <p:pic>
        <p:nvPicPr>
          <p:cNvPr id="6" name="Content Placeholder 5" descr="TalkingBubble_Complex analysis 1057x711 (png), G402">
            <a:extLst>
              <a:ext uri="{FF2B5EF4-FFF2-40B4-BE49-F238E27FC236}">
                <a16:creationId xmlns:a16="http://schemas.microsoft.com/office/drawing/2014/main" id="{B30C1396-E1C5-432A-8217-7F8E88FEF6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8084" y="1068388"/>
            <a:ext cx="6907832" cy="4646612"/>
          </a:xfrm>
          <a:prstGeom prst="rect">
            <a:avLst/>
          </a:prstGeom>
        </p:spPr>
      </p:pic>
      <p:sp>
        <p:nvSpPr>
          <p:cNvPr id="7" name="Slide Number Placeholder 6">
            <a:extLst>
              <a:ext uri="{FF2B5EF4-FFF2-40B4-BE49-F238E27FC236}">
                <a16:creationId xmlns:a16="http://schemas.microsoft.com/office/drawing/2014/main" id="{CEE8B3EA-8DE7-4774-9419-681BB1A57F79}"/>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24</a:t>
            </a:fld>
            <a:endParaRPr lang="en-US"/>
          </a:p>
        </p:txBody>
      </p:sp>
    </p:spTree>
    <p:extLst>
      <p:ext uri="{BB962C8B-B14F-4D97-AF65-F5344CB8AC3E}">
        <p14:creationId xmlns:p14="http://schemas.microsoft.com/office/powerpoint/2010/main" val="301547019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Manejo por Objetivos</a:t>
            </a:r>
          </a:p>
        </p:txBody>
      </p:sp>
      <p:sp>
        <p:nvSpPr>
          <p:cNvPr id="3" name="Content Placeholder 2">
            <a:extLst>
              <a:ext uri="{FF2B5EF4-FFF2-40B4-BE49-F238E27FC236}">
                <a16:creationId xmlns:a16="http://schemas.microsoft.com/office/drawing/2014/main" id="{4DB4570B-9D7E-41AC-835E-04AD2005AEB2}"/>
              </a:ext>
            </a:extLst>
          </p:cNvPr>
          <p:cNvSpPr>
            <a:spLocks noGrp="1"/>
          </p:cNvSpPr>
          <p:nvPr>
            <p:ph sz="quarter" idx="13"/>
          </p:nvPr>
        </p:nvSpPr>
        <p:spPr/>
        <p:txBody>
          <a:bodyPr/>
          <a:lstStyle/>
          <a:p>
            <a:pPr marL="254000" lvl="1" indent="-254000" fontAlgn="auto">
              <a:spcBef>
                <a:spcPct val="100000"/>
              </a:spcBef>
              <a:spcAft>
                <a:spcPts val="0"/>
              </a:spcAft>
              <a:buSzPct val="99000"/>
              <a:buFont typeface="Arial"/>
              <a:buChar char="•"/>
              <a:tabLst/>
            </a:pPr>
            <a:r>
              <a:rPr lang="es-ES" kern="1200">
                <a:ea typeface="+mn-ea"/>
                <a:sym typeface="Arial"/>
              </a:rPr>
              <a:t>ICS es administrado por objetivos. </a:t>
            </a:r>
          </a:p>
          <a:p>
            <a:pPr marL="254000" lvl="1" indent="-254000" fontAlgn="auto">
              <a:spcBef>
                <a:spcPct val="100000"/>
              </a:spcBef>
              <a:spcAft>
                <a:spcPts val="0"/>
              </a:spcAft>
              <a:buSzPct val="99000"/>
              <a:buFont typeface="Arial"/>
              <a:buChar char="•"/>
              <a:tabLst/>
            </a:pPr>
            <a:r>
              <a:rPr lang="es-ES" kern="1200">
                <a:ea typeface="+mn-ea"/>
                <a:sym typeface="Arial"/>
              </a:rPr>
              <a:t>Los objetivos se comunican a través de toda la organización de ICS. </a:t>
            </a:r>
            <a:endParaRPr lang="en-US"/>
          </a:p>
        </p:txBody>
      </p:sp>
      <p:pic>
        <p:nvPicPr>
          <p:cNvPr id="8" name="Content Placeholder 7" descr="Uniformed police officer discussing paperwork with a dectective">
            <a:extLst>
              <a:ext uri="{FF2B5EF4-FFF2-40B4-BE49-F238E27FC236}">
                <a16:creationId xmlns:a16="http://schemas.microsoft.com/office/drawing/2014/main" id="{19FE9ABC-8939-4A3C-B519-23095CC0946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52975" y="2171700"/>
            <a:ext cx="3752850" cy="2524125"/>
          </a:xfrm>
          <a:prstGeom prst="rect">
            <a:avLst/>
          </a:prstGeom>
        </p:spPr>
      </p:pic>
      <p:sp>
        <p:nvSpPr>
          <p:cNvPr id="9" name="Slide Number Placeholder 8">
            <a:extLst>
              <a:ext uri="{FF2B5EF4-FFF2-40B4-BE49-F238E27FC236}">
                <a16:creationId xmlns:a16="http://schemas.microsoft.com/office/drawing/2014/main" id="{94C4FD7E-D5CF-4457-A83A-815A72A7F6B5}"/>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25</a:t>
            </a:fld>
            <a:endParaRPr lang="en-US"/>
          </a:p>
        </p:txBody>
      </p:sp>
    </p:spTree>
    <p:extLst>
      <p:ext uri="{BB962C8B-B14F-4D97-AF65-F5344CB8AC3E}">
        <p14:creationId xmlns:p14="http://schemas.microsoft.com/office/powerpoint/2010/main" val="3416726175"/>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Prioridades Generales</a:t>
            </a:r>
          </a:p>
        </p:txBody>
      </p:sp>
      <p:sp>
        <p:nvSpPr>
          <p:cNvPr id="3" name="Content Placeholder 2">
            <a:extLst>
              <a:ext uri="{FF2B5EF4-FFF2-40B4-BE49-F238E27FC236}">
                <a16:creationId xmlns:a16="http://schemas.microsoft.com/office/drawing/2014/main" id="{98F49317-8CB2-42DB-9144-DEA3A08E5D2B}"/>
              </a:ext>
            </a:extLst>
          </p:cNvPr>
          <p:cNvSpPr>
            <a:spLocks noGrp="1"/>
          </p:cNvSpPr>
          <p:nvPr>
            <p:ph sz="quarter" idx="13"/>
          </p:nvPr>
        </p:nvSpPr>
        <p:spPr/>
        <p:txBody>
          <a:bodyPr>
            <a:normAutofit fontScale="85000" lnSpcReduction="10000"/>
          </a:bodyPr>
          <a:lstStyle/>
          <a:p>
            <a:pPr fontAlgn="auto">
              <a:spcBef>
                <a:spcPct val="100000"/>
              </a:spcBef>
              <a:buSzPct val="99000"/>
              <a:tabLst/>
            </a:pPr>
            <a:r>
              <a:rPr lang="es-ES" kern="1200">
                <a:sym typeface="Arial"/>
              </a:rPr>
              <a:t>Las decisiones y objetivos iniciales se establecen de acuerdo con las siguientes prioridades: </a:t>
            </a:r>
          </a:p>
          <a:p>
            <a:pPr fontAlgn="auto">
              <a:spcBef>
                <a:spcPct val="100000"/>
              </a:spcBef>
              <a:buSzPct val="99000"/>
              <a:tabLst/>
            </a:pPr>
            <a:r>
              <a:rPr lang="es-ES" b="1" kern="1200">
                <a:sym typeface="Arial"/>
              </a:rPr>
              <a:t># 1: </a:t>
            </a:r>
            <a:r>
              <a:rPr lang="es-ES" kern="1200">
                <a:sym typeface="Arial"/>
              </a:rPr>
              <a:t>Seguridad para la Vida </a:t>
            </a:r>
          </a:p>
          <a:p>
            <a:pPr fontAlgn="auto">
              <a:spcBef>
                <a:spcPct val="100000"/>
              </a:spcBef>
              <a:buSzPct val="99000"/>
              <a:tabLst/>
            </a:pPr>
            <a:r>
              <a:rPr lang="es-ES" b="1" kern="1200">
                <a:sym typeface="Arial"/>
              </a:rPr>
              <a:t># 2: </a:t>
            </a:r>
            <a:r>
              <a:rPr lang="es-ES" kern="1200">
                <a:sym typeface="Arial"/>
              </a:rPr>
              <a:t> Estabilización de Incidentes </a:t>
            </a:r>
          </a:p>
          <a:p>
            <a:pPr>
              <a:spcBef>
                <a:spcPct val="100000"/>
              </a:spcBef>
              <a:buSzPct val="99000"/>
            </a:pPr>
            <a:r>
              <a:rPr lang="es-ES" b="1" kern="1200">
                <a:sym typeface="Arial"/>
              </a:rPr>
              <a:t># 3: </a:t>
            </a:r>
            <a:r>
              <a:rPr lang="es-ES" kern="1200">
                <a:sym typeface="Arial"/>
              </a:rPr>
              <a:t>Propiedad/ConservaciónAambiental</a:t>
            </a:r>
            <a:endParaRPr lang="en-US"/>
          </a:p>
        </p:txBody>
      </p:sp>
      <p:pic>
        <p:nvPicPr>
          <p:cNvPr id="8" name="Content Placeholder 7" descr=" Rescuer in a fast-flowing river, and a house on fire">
            <a:extLst>
              <a:ext uri="{FF2B5EF4-FFF2-40B4-BE49-F238E27FC236}">
                <a16:creationId xmlns:a16="http://schemas.microsoft.com/office/drawing/2014/main" id="{AF92C526-6245-4663-A134-B7F0767E487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46051" y="1152525"/>
            <a:ext cx="2966697" cy="4562475"/>
          </a:xfrm>
          <a:prstGeom prst="rect">
            <a:avLst/>
          </a:prstGeom>
        </p:spPr>
      </p:pic>
      <p:sp>
        <p:nvSpPr>
          <p:cNvPr id="9" name="Slide Number Placeholder 8">
            <a:extLst>
              <a:ext uri="{FF2B5EF4-FFF2-40B4-BE49-F238E27FC236}">
                <a16:creationId xmlns:a16="http://schemas.microsoft.com/office/drawing/2014/main" id="{90EB2DD8-DA88-4060-B513-A32E7BBE2E97}"/>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26</a:t>
            </a:fld>
            <a:endParaRPr lang="en-US"/>
          </a:p>
        </p:txBody>
      </p:sp>
    </p:spTree>
    <p:extLst>
      <p:ext uri="{BB962C8B-B14F-4D97-AF65-F5344CB8AC3E}">
        <p14:creationId xmlns:p14="http://schemas.microsoft.com/office/powerpoint/2010/main" val="390512921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Confianza en un Plan de Acción del Incidentes</a:t>
            </a:r>
            <a:endParaRPr lang="en-US"/>
          </a:p>
        </p:txBody>
      </p:sp>
      <p:sp>
        <p:nvSpPr>
          <p:cNvPr id="3" name="Content Placeholder 2">
            <a:extLst>
              <a:ext uri="{FF2B5EF4-FFF2-40B4-BE49-F238E27FC236}">
                <a16:creationId xmlns:a16="http://schemas.microsoft.com/office/drawing/2014/main" id="{DC735CF7-B1EB-49F2-A130-162CCEE53C91}"/>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s-ES" kern="1200">
                <a:sym typeface="Arial"/>
              </a:rPr>
              <a:t>El Comandante del Incidentes crea un Plan de Acción del Incidente (IAP, por sus silgas en inglés) que: </a:t>
            </a:r>
          </a:p>
          <a:p>
            <a:pPr marL="254000" lvl="1" indent="-254000" fontAlgn="auto">
              <a:spcBef>
                <a:spcPct val="100000"/>
              </a:spcBef>
              <a:spcAft>
                <a:spcPts val="0"/>
              </a:spcAft>
              <a:buSzPct val="99000"/>
              <a:buFont typeface="Arial"/>
              <a:buChar char="•"/>
              <a:tabLst/>
            </a:pPr>
            <a:r>
              <a:rPr lang="es-ES" kern="1200">
                <a:ea typeface="+mn-ea"/>
                <a:sym typeface="Arial"/>
              </a:rPr>
              <a:t>Especifica los objetivos del incidente. </a:t>
            </a:r>
          </a:p>
          <a:p>
            <a:pPr marL="254000" lvl="1" indent="-254000" fontAlgn="auto">
              <a:spcBef>
                <a:spcPct val="100000"/>
              </a:spcBef>
              <a:spcAft>
                <a:spcPts val="0"/>
              </a:spcAft>
              <a:buSzPct val="99000"/>
              <a:buFont typeface="Arial"/>
              <a:buChar char="•"/>
              <a:tabLst/>
            </a:pPr>
            <a:r>
              <a:rPr lang="es-ES" kern="1200">
                <a:ea typeface="+mn-ea"/>
                <a:sym typeface="Arial"/>
              </a:rPr>
              <a:t>Indica las actividades que deben completarse. </a:t>
            </a:r>
          </a:p>
          <a:p>
            <a:pPr marL="254000" lvl="1" indent="-254000" fontAlgn="auto">
              <a:spcBef>
                <a:spcPct val="100000"/>
              </a:spcBef>
              <a:spcAft>
                <a:spcPts val="0"/>
              </a:spcAft>
              <a:buSzPct val="99000"/>
              <a:buFont typeface="Arial"/>
              <a:buChar char="•"/>
              <a:tabLst/>
            </a:pPr>
            <a:r>
              <a:rPr lang="es-ES" kern="1200">
                <a:ea typeface="+mn-ea"/>
                <a:sym typeface="Arial"/>
              </a:rPr>
              <a:t>Cubre un período de tiempo específico, denominado período operativo. </a:t>
            </a:r>
          </a:p>
          <a:p>
            <a:pPr marL="254000" lvl="1" indent="-254000" fontAlgn="auto">
              <a:spcBef>
                <a:spcPct val="100000"/>
              </a:spcBef>
              <a:spcAft>
                <a:spcPts val="0"/>
              </a:spcAft>
              <a:buSzPct val="99000"/>
              <a:buFont typeface="Arial"/>
              <a:buChar char="•"/>
              <a:tabLst/>
            </a:pPr>
            <a:r>
              <a:rPr lang="es-ES" kern="1200">
                <a:ea typeface="+mn-ea"/>
                <a:sym typeface="Arial"/>
              </a:rPr>
              <a:t>Puede ser oral o por escrito, a excepción de los incidentes con materiales peligrosos, que requieren un IAP por escrito. </a:t>
            </a:r>
          </a:p>
          <a:p>
            <a:pPr marL="254000" lvl="1" indent="-254000" fontAlgn="auto">
              <a:spcBef>
                <a:spcPct val="100000"/>
              </a:spcBef>
              <a:spcAft>
                <a:spcPts val="0"/>
              </a:spcAft>
              <a:buSzPct val="99000"/>
              <a:buFont typeface="Arial"/>
              <a:buChar char="•"/>
              <a:tabLst/>
            </a:pPr>
            <a:r>
              <a:rPr lang="es-ES" kern="1200">
                <a:ea typeface="+mn-ea"/>
                <a:sym typeface="Arial"/>
              </a:rPr>
              <a:t>Tiene en cuenta las consideraciones y direcciones legales y de políticas. </a:t>
            </a:r>
            <a:endParaRPr lang="en-US"/>
          </a:p>
        </p:txBody>
      </p:sp>
      <p:pic>
        <p:nvPicPr>
          <p:cNvPr id="8" name="Content Placeholder 7" descr="Incident Action Plan">
            <a:extLst>
              <a:ext uri="{FF2B5EF4-FFF2-40B4-BE49-F238E27FC236}">
                <a16:creationId xmlns:a16="http://schemas.microsoft.com/office/drawing/2014/main" id="{BC2A53FC-8C4E-47D5-ABBE-7AA69DC827F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472088" y="2338235"/>
            <a:ext cx="2143424" cy="2181529"/>
          </a:xfrm>
          <a:prstGeom prst="rect">
            <a:avLst/>
          </a:prstGeom>
        </p:spPr>
      </p:pic>
      <p:sp>
        <p:nvSpPr>
          <p:cNvPr id="9" name="Slide Number Placeholder 8">
            <a:extLst>
              <a:ext uri="{FF2B5EF4-FFF2-40B4-BE49-F238E27FC236}">
                <a16:creationId xmlns:a16="http://schemas.microsoft.com/office/drawing/2014/main" id="{FC5C26E6-BE58-42A2-8E00-A2CA9A2D7213}"/>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27</a:t>
            </a:fld>
            <a:endParaRPr lang="en-US"/>
          </a:p>
        </p:txBody>
      </p:sp>
    </p:spTree>
    <p:extLst>
      <p:ext uri="{BB962C8B-B14F-4D97-AF65-F5344CB8AC3E}">
        <p14:creationId xmlns:p14="http://schemas.microsoft.com/office/powerpoint/2010/main" val="2182734447"/>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Manejo de Recursos</a:t>
            </a:r>
          </a:p>
        </p:txBody>
      </p:sp>
      <p:sp>
        <p:nvSpPr>
          <p:cNvPr id="3" name="Content Placeholder 2">
            <a:extLst>
              <a:ext uri="{FF2B5EF4-FFF2-40B4-BE49-F238E27FC236}">
                <a16:creationId xmlns:a16="http://schemas.microsoft.com/office/drawing/2014/main" id="{A5691272-5208-4558-AA7A-98235F1CB1F1}"/>
              </a:ext>
            </a:extLst>
          </p:cNvPr>
          <p:cNvSpPr>
            <a:spLocks noGrp="1"/>
          </p:cNvSpPr>
          <p:nvPr>
            <p:ph sz="quarter" idx="13"/>
          </p:nvPr>
        </p:nvSpPr>
        <p:spPr/>
        <p:txBody>
          <a:bodyPr>
            <a:normAutofit fontScale="92500"/>
          </a:bodyPr>
          <a:lstStyle/>
          <a:p>
            <a:pPr fontAlgn="auto">
              <a:spcBef>
                <a:spcPct val="100000"/>
              </a:spcBef>
              <a:spcAft>
                <a:spcPts val="0"/>
              </a:spcAft>
              <a:buSzPct val="99000"/>
              <a:tabLst/>
            </a:pPr>
            <a:r>
              <a:rPr lang="en-US" kern="1200">
                <a:sym typeface="Arial"/>
              </a:rPr>
              <a:t>El manejo de recursos incluye procesos para: </a:t>
            </a:r>
          </a:p>
          <a:p>
            <a:pPr fontAlgn="auto">
              <a:spcBef>
                <a:spcPct val="100000"/>
              </a:spcBef>
              <a:spcAft>
                <a:spcPts val="0"/>
              </a:spcAft>
              <a:buSzPct val="99000"/>
              <a:tabLst/>
            </a:pPr>
            <a:r>
              <a:rPr lang="en-US" kern="1200">
                <a:sym typeface="Arial"/>
              </a:rPr>
              <a:t>Categorizar recursos. Ordenar recursos. Despachar recursos. Recursos de seguimiento. Recuperando recursos También incluye procesos de reembolso de recursos, según corresponda. </a:t>
            </a:r>
            <a:endParaRPr lang="en-US"/>
          </a:p>
        </p:txBody>
      </p:sp>
      <p:pic>
        <p:nvPicPr>
          <p:cNvPr id="8" name="Content Placeholder 7" descr="Two workers in an operations center">
            <a:extLst>
              <a:ext uri="{FF2B5EF4-FFF2-40B4-BE49-F238E27FC236}">
                <a16:creationId xmlns:a16="http://schemas.microsoft.com/office/drawing/2014/main" id="{35A3BEAF-9667-492D-849B-81F60366CBC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081587" y="2262187"/>
            <a:ext cx="3095625" cy="2343150"/>
          </a:xfrm>
          <a:prstGeom prst="rect">
            <a:avLst/>
          </a:prstGeom>
        </p:spPr>
      </p:pic>
      <p:sp>
        <p:nvSpPr>
          <p:cNvPr id="9" name="Slide Number Placeholder 8">
            <a:extLst>
              <a:ext uri="{FF2B5EF4-FFF2-40B4-BE49-F238E27FC236}">
                <a16:creationId xmlns:a16="http://schemas.microsoft.com/office/drawing/2014/main" id="{57DAFA82-045B-4653-B2EC-AF3263D667E1}"/>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28</a:t>
            </a:fld>
            <a:endParaRPr lang="en-US"/>
          </a:p>
        </p:txBody>
      </p:sp>
    </p:spTree>
    <p:extLst>
      <p:ext uri="{BB962C8B-B14F-4D97-AF65-F5344CB8AC3E}">
        <p14:creationId xmlns:p14="http://schemas.microsoft.com/office/powerpoint/2010/main" val="1255446876"/>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Comunicaciones Integradas</a:t>
            </a:r>
          </a:p>
        </p:txBody>
      </p:sp>
      <p:sp>
        <p:nvSpPr>
          <p:cNvPr id="3" name="Content Placeholder 2">
            <a:extLst>
              <a:ext uri="{FF2B5EF4-FFF2-40B4-BE49-F238E27FC236}">
                <a16:creationId xmlns:a16="http://schemas.microsoft.com/office/drawing/2014/main" id="{BFDF4AD8-098D-4B74-829C-C731448A254A}"/>
              </a:ext>
            </a:extLst>
          </p:cNvPr>
          <p:cNvSpPr>
            <a:spLocks noGrp="1"/>
          </p:cNvSpPr>
          <p:nvPr>
            <p:ph sz="quarter" idx="13"/>
          </p:nvPr>
        </p:nvSpPr>
        <p:spPr/>
        <p:txBody>
          <a:bodyPr>
            <a:normAutofit fontScale="70000" lnSpcReduction="20000"/>
          </a:bodyPr>
          <a:lstStyle/>
          <a:p>
            <a:pPr fontAlgn="auto">
              <a:spcBef>
                <a:spcPct val="100000"/>
              </a:spcBef>
              <a:buSzPct val="99000"/>
              <a:tabLst/>
            </a:pPr>
            <a:r>
              <a:rPr lang="es-ES" kern="1200">
                <a:sym typeface="Arial"/>
              </a:rPr>
              <a:t>Las comunicaciones de incidentes se facilitan a través de: </a:t>
            </a:r>
          </a:p>
          <a:p>
            <a:pPr marL="254000" lvl="1" indent="-254000" fontAlgn="auto">
              <a:spcBef>
                <a:spcPct val="100000"/>
              </a:spcBef>
              <a:buSzPct val="99000"/>
              <a:buFont typeface="Arial"/>
              <a:buChar char="•"/>
              <a:tabLst/>
            </a:pPr>
            <a:r>
              <a:rPr lang="es-ES" kern="1200">
                <a:ea typeface="+mn-ea"/>
                <a:sym typeface="Arial"/>
              </a:rPr>
              <a:t>El desarrollo y uso de un plan común de comunicaciones. </a:t>
            </a:r>
          </a:p>
          <a:p>
            <a:pPr marL="254000" lvl="1" indent="-254000" fontAlgn="auto">
              <a:spcBef>
                <a:spcPct val="100000"/>
              </a:spcBef>
              <a:buSzPct val="99000"/>
              <a:buFont typeface="Arial"/>
              <a:buChar char="•"/>
              <a:tabLst/>
            </a:pPr>
            <a:r>
              <a:rPr lang="es-ES" kern="1200">
                <a:ea typeface="+mn-ea"/>
                <a:sym typeface="Arial"/>
              </a:rPr>
              <a:t>La interoperabilidad de los equipos, procedimientos y sistemas de comunicación. </a:t>
            </a:r>
          </a:p>
          <a:p>
            <a:pPr>
              <a:spcBef>
                <a:spcPct val="100000"/>
              </a:spcBef>
              <a:buSzPct val="99000"/>
            </a:pPr>
            <a:r>
              <a:rPr lang="es-ES" kern="1200">
                <a:sym typeface="Arial"/>
              </a:rPr>
              <a:t>Antes de un incidente, es fundamental desarrollar un sistema integrado de comunicaciones de voz y datos (equipos, sistemas y protocolos). </a:t>
            </a:r>
            <a:endParaRPr lang="en-US"/>
          </a:p>
        </p:txBody>
      </p:sp>
      <p:pic>
        <p:nvPicPr>
          <p:cNvPr id="8" name="Content Placeholder 7" descr="Communications personnel working completing reports">
            <a:extLst>
              <a:ext uri="{FF2B5EF4-FFF2-40B4-BE49-F238E27FC236}">
                <a16:creationId xmlns:a16="http://schemas.microsoft.com/office/drawing/2014/main" id="{088A2793-00B8-42B6-8286-3C68876FFF7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438775" y="2628900"/>
            <a:ext cx="2381250" cy="1609725"/>
          </a:xfrm>
          <a:prstGeom prst="rect">
            <a:avLst/>
          </a:prstGeom>
        </p:spPr>
      </p:pic>
      <p:sp>
        <p:nvSpPr>
          <p:cNvPr id="9" name="Slide Number Placeholder 8">
            <a:extLst>
              <a:ext uri="{FF2B5EF4-FFF2-40B4-BE49-F238E27FC236}">
                <a16:creationId xmlns:a16="http://schemas.microsoft.com/office/drawing/2014/main" id="{BD85592B-92BE-432B-8448-CB67FD2BA802}"/>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29</a:t>
            </a:fld>
            <a:endParaRPr lang="en-US"/>
          </a:p>
        </p:txBody>
      </p:sp>
    </p:spTree>
    <p:extLst>
      <p:ext uri="{BB962C8B-B14F-4D97-AF65-F5344CB8AC3E}">
        <p14:creationId xmlns:p14="http://schemas.microsoft.com/office/powerpoint/2010/main" val="3104967203"/>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Terminología Común</a:t>
            </a:r>
          </a:p>
        </p:txBody>
      </p:sp>
      <p:sp>
        <p:nvSpPr>
          <p:cNvPr id="10" name="Slide Number Placeholder 9">
            <a:extLst>
              <a:ext uri="{FF2B5EF4-FFF2-40B4-BE49-F238E27FC236}">
                <a16:creationId xmlns:a16="http://schemas.microsoft.com/office/drawing/2014/main" id="{614A46D6-E4B6-44FD-BBE3-BA7D34599936}"/>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3</a:t>
            </a:fld>
            <a:endParaRPr lang="en-US"/>
          </a:p>
        </p:txBody>
      </p:sp>
      <p:sp>
        <p:nvSpPr>
          <p:cNvPr id="3" name="Content Placeholder 2">
            <a:extLst>
              <a:ext uri="{FF2B5EF4-FFF2-40B4-BE49-F238E27FC236}">
                <a16:creationId xmlns:a16="http://schemas.microsoft.com/office/drawing/2014/main" id="{26BEDA49-61DE-4BB6-9BCA-0DB6C6817D2A}"/>
              </a:ext>
            </a:extLst>
          </p:cNvPr>
          <p:cNvSpPr>
            <a:spLocks noGrp="1"/>
          </p:cNvSpPr>
          <p:nvPr>
            <p:ph sz="quarter" idx="13"/>
          </p:nvPr>
        </p:nvSpPr>
        <p:spPr/>
        <p:txBody>
          <a:bodyPr>
            <a:normAutofit fontScale="85000" lnSpcReduction="20000"/>
          </a:bodyPr>
          <a:lstStyle/>
          <a:p>
            <a:pPr>
              <a:spcBef>
                <a:spcPct val="100000"/>
              </a:spcBef>
              <a:buSzPct val="99000"/>
            </a:pPr>
            <a:r>
              <a:rPr lang="es-ES" dirty="0">
                <a:sym typeface="Arial"/>
              </a:rPr>
              <a:t>El ICS requiere el uso de terminología común. </a:t>
            </a:r>
            <a:br>
              <a:rPr lang="es-ES" dirty="0">
                <a:sym typeface="Arial"/>
              </a:rPr>
            </a:br>
            <a:r>
              <a:rPr lang="es-ES" dirty="0">
                <a:sym typeface="Arial"/>
              </a:rPr>
              <a:t>La terminología común ayuda a definir: </a:t>
            </a:r>
          </a:p>
          <a:p>
            <a:pPr lvl="1">
              <a:spcBef>
                <a:spcPct val="100000"/>
              </a:spcBef>
              <a:buClr>
                <a:srgbClr val="000066"/>
              </a:buClr>
              <a:buSzPct val="99000"/>
              <a:buFont typeface="Arial"/>
              <a:buChar char="•"/>
            </a:pPr>
            <a:r>
              <a:rPr lang="es-ES" dirty="0">
                <a:sym typeface="Arial"/>
              </a:rPr>
              <a:t>Funciones organizativas. </a:t>
            </a:r>
          </a:p>
          <a:p>
            <a:pPr lvl="1">
              <a:spcBef>
                <a:spcPct val="100000"/>
              </a:spcBef>
              <a:buClr>
                <a:srgbClr val="000066"/>
              </a:buClr>
              <a:buSzPct val="99000"/>
              <a:buFont typeface="Arial"/>
              <a:buChar char="•"/>
            </a:pPr>
            <a:r>
              <a:rPr lang="es-ES" dirty="0">
                <a:sym typeface="Arial"/>
              </a:rPr>
              <a:t>Instalaciones de incidentes. </a:t>
            </a:r>
          </a:p>
          <a:p>
            <a:pPr lvl="1">
              <a:spcBef>
                <a:spcPct val="100000"/>
              </a:spcBef>
              <a:buClr>
                <a:srgbClr val="000066"/>
              </a:buClr>
              <a:buSzPct val="99000"/>
              <a:buFont typeface="Arial"/>
              <a:buChar char="•"/>
            </a:pPr>
            <a:r>
              <a:rPr lang="es-ES" dirty="0">
                <a:sym typeface="Arial"/>
              </a:rPr>
              <a:t>Descripciones de recursos. </a:t>
            </a:r>
          </a:p>
          <a:p>
            <a:pPr lvl="1">
              <a:spcBef>
                <a:spcPct val="100000"/>
              </a:spcBef>
              <a:buClr>
                <a:srgbClr val="000066"/>
              </a:buClr>
              <a:buSzPct val="99000"/>
              <a:buFont typeface="Arial"/>
              <a:buChar char="•"/>
            </a:pPr>
            <a:r>
              <a:rPr lang="es-ES" dirty="0">
                <a:sym typeface="Arial"/>
              </a:rPr>
              <a:t>Posiciona títulos.</a:t>
            </a:r>
            <a:endParaRPr lang="en-US" dirty="0"/>
          </a:p>
        </p:txBody>
      </p:sp>
      <p:pic>
        <p:nvPicPr>
          <p:cNvPr id="11" name="Content Placeholder 10" descr="Person speaking into a radio">
            <a:extLst>
              <a:ext uri="{FF2B5EF4-FFF2-40B4-BE49-F238E27FC236}">
                <a16:creationId xmlns:a16="http://schemas.microsoft.com/office/drawing/2014/main" id="{150A3CBA-6CD8-4799-8152-81D2C668884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281424" y="1261759"/>
            <a:ext cx="1461121" cy="2354315"/>
          </a:xfrm>
          <a:prstGeom prst="rect">
            <a:avLst/>
          </a:prstGeom>
        </p:spPr>
      </p:pic>
      <p:pic>
        <p:nvPicPr>
          <p:cNvPr id="9" name="Picture 8" descr="A circle with a cross 473x400 (png), G402">
            <a:extLst>
              <a:ext uri="{FF2B5EF4-FFF2-40B4-BE49-F238E27FC236}">
                <a16:creationId xmlns:a16="http://schemas.microsoft.com/office/drawing/2014/main" id="{907A9D3F-CECC-4F7E-8FA2-7931FB9F0B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472" y="3806915"/>
            <a:ext cx="2047831" cy="1731781"/>
          </a:xfrm>
          <a:prstGeom prst="rect">
            <a:avLst/>
          </a:prstGeom>
        </p:spPr>
      </p:pic>
    </p:spTree>
    <p:extLst>
      <p:ext uri="{BB962C8B-B14F-4D97-AF65-F5344CB8AC3E}">
        <p14:creationId xmlns:p14="http://schemas.microsoft.com/office/powerpoint/2010/main" val="3109320265"/>
      </p:ext>
    </p:extLst>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La Interoperabilidad Salva Vidas</a:t>
            </a:r>
          </a:p>
        </p:txBody>
      </p:sp>
      <p:sp>
        <p:nvSpPr>
          <p:cNvPr id="3" name="Content Placeholder 2">
            <a:extLst>
              <a:ext uri="{FF2B5EF4-FFF2-40B4-BE49-F238E27FC236}">
                <a16:creationId xmlns:a16="http://schemas.microsoft.com/office/drawing/2014/main" id="{1B709CEC-CCF8-4BA1-9623-5D147B84554A}"/>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s-ES" u="sng" kern="1200">
                <a:sym typeface="Arial"/>
              </a:rPr>
              <a:t>13 de enero de 1982 </a:t>
            </a:r>
            <a:r>
              <a:rPr lang="es-ES" kern="1200">
                <a:sym typeface="Arial"/>
              </a:rPr>
              <a:t>: 70 personas perdieron la vida cuando el vuelo 90 de Air Florida se estrelló en Washington, DC. La policía, los bomberos y los equipos de EMS respondieron rápidamente pero no pudieron coordinar sus esfuerzos porque no podían hablar entre sí por radio. </a:t>
            </a:r>
          </a:p>
          <a:p>
            <a:pPr fontAlgn="auto">
              <a:spcBef>
                <a:spcPct val="100000"/>
              </a:spcBef>
              <a:spcAft>
                <a:spcPts val="0"/>
              </a:spcAft>
              <a:buSzPct val="99000"/>
              <a:tabLst/>
            </a:pPr>
            <a:r>
              <a:rPr lang="es-ES" u="sng" kern="1200">
                <a:sym typeface="Arial"/>
              </a:rPr>
              <a:t>11 de septiembre de 2001 </a:t>
            </a:r>
            <a:r>
              <a:rPr lang="es-ES" kern="1200">
                <a:sym typeface="Arial"/>
              </a:rPr>
              <a:t>: cuando el vuelo 77 de American Airlines se estrelló contra el Pentágono, 900 usuarios de 50 agencias diferentes pudieron comunicarse entre sí. Las agencias de respuesta aprendieron una lección invaluable de la tragedia de Air Florida. </a:t>
            </a:r>
          </a:p>
          <a:p>
            <a:pPr fontAlgn="auto">
              <a:spcBef>
                <a:spcPct val="100000"/>
              </a:spcBef>
              <a:spcAft>
                <a:spcPts val="0"/>
              </a:spcAft>
              <a:buSzPct val="99000"/>
              <a:tabLst/>
            </a:pPr>
            <a:r>
              <a:rPr lang="es-ES" kern="1200">
                <a:sym typeface="Arial"/>
              </a:rPr>
              <a:t>La interoperabilidad tiene sentido. Es un ahorro de costos, un ahorro de recursos y un salvavidas. </a:t>
            </a:r>
            <a:endParaRPr lang="en-US"/>
          </a:p>
        </p:txBody>
      </p:sp>
      <p:sp>
        <p:nvSpPr>
          <p:cNvPr id="6" name="Slide Number Placeholder 5">
            <a:extLst>
              <a:ext uri="{FF2B5EF4-FFF2-40B4-BE49-F238E27FC236}">
                <a16:creationId xmlns:a16="http://schemas.microsoft.com/office/drawing/2014/main" id="{D2B83E6F-38DD-4BB4-856D-55E25277362E}"/>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30</a:t>
            </a:fld>
            <a:endParaRPr lang="en-US"/>
          </a:p>
        </p:txBody>
      </p:sp>
    </p:spTree>
    <p:extLst>
      <p:ext uri="{BB962C8B-B14F-4D97-AF65-F5344CB8AC3E}">
        <p14:creationId xmlns:p14="http://schemas.microsoft.com/office/powerpoint/2010/main" val="2964143877"/>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Mobilización</a:t>
            </a:r>
          </a:p>
        </p:txBody>
      </p:sp>
      <p:sp>
        <p:nvSpPr>
          <p:cNvPr id="3" name="Content Placeholder 2">
            <a:extLst>
              <a:ext uri="{FF2B5EF4-FFF2-40B4-BE49-F238E27FC236}">
                <a16:creationId xmlns:a16="http://schemas.microsoft.com/office/drawing/2014/main" id="{8759DCB0-C17F-4212-97CF-2E05D2371E28}"/>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a:sym typeface="Arial"/>
              </a:rPr>
              <a:t>En cualquier incidente: </a:t>
            </a:r>
          </a:p>
          <a:p>
            <a:pPr marL="254000" lvl="1" indent="-254000" fontAlgn="auto">
              <a:spcBef>
                <a:spcPct val="100000"/>
              </a:spcBef>
              <a:spcAft>
                <a:spcPts val="0"/>
              </a:spcAft>
              <a:buSzPct val="99000"/>
              <a:buFont typeface="Arial"/>
              <a:buChar char="•"/>
              <a:tabLst/>
            </a:pPr>
            <a:r>
              <a:rPr lang="es-ES" kern="1200">
                <a:ea typeface="+mn-ea"/>
                <a:sym typeface="Arial"/>
              </a:rPr>
              <a:t>La situación debe ser evaluada y la respuesta planificada. </a:t>
            </a:r>
          </a:p>
          <a:p>
            <a:pPr marL="254000" lvl="1" indent="-254000" fontAlgn="auto">
              <a:spcBef>
                <a:spcPct val="100000"/>
              </a:spcBef>
              <a:spcAft>
                <a:spcPts val="0"/>
              </a:spcAft>
              <a:buSzPct val="99000"/>
              <a:buFont typeface="Arial"/>
              <a:buChar char="•"/>
              <a:tabLst/>
            </a:pPr>
            <a:r>
              <a:rPr lang="es-ES" kern="1200">
                <a:ea typeface="+mn-ea"/>
                <a:sym typeface="Arial"/>
              </a:rPr>
              <a:t>La administración de los recursos de manera segura y efectiva es la consideración más importante. </a:t>
            </a:r>
          </a:p>
          <a:p>
            <a:pPr marL="254000" lvl="1" indent="-254000" fontAlgn="auto">
              <a:spcBef>
                <a:spcPct val="100000"/>
              </a:spcBef>
              <a:spcAft>
                <a:spcPts val="0"/>
              </a:spcAft>
              <a:buSzPct val="99000"/>
              <a:buFont typeface="Arial"/>
              <a:buChar char="•"/>
              <a:tabLst/>
            </a:pPr>
            <a:r>
              <a:rPr lang="es-ES" kern="1200">
                <a:ea typeface="+mn-ea"/>
                <a:sym typeface="Arial"/>
              </a:rPr>
              <a:t>El personal y el equipo </a:t>
            </a:r>
            <a:r>
              <a:rPr lang="es-ES" u="sng" kern="1200">
                <a:sym typeface="Arial"/>
              </a:rPr>
              <a:t>no deben enviarse a menos que lo solicite el Comando del Incidente en el sitio. </a:t>
            </a:r>
            <a:endParaRPr lang="en-US"/>
          </a:p>
        </p:txBody>
      </p:sp>
      <p:pic>
        <p:nvPicPr>
          <p:cNvPr id="8" name="Content Placeholder 7" descr="Large group of fire department personnel being mobilized">
            <a:extLst>
              <a:ext uri="{FF2B5EF4-FFF2-40B4-BE49-F238E27FC236}">
                <a16:creationId xmlns:a16="http://schemas.microsoft.com/office/drawing/2014/main" id="{27BBC447-4D8A-4F3A-8A99-42E95E6CB1C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695825" y="2133600"/>
            <a:ext cx="3867150" cy="2600325"/>
          </a:xfrm>
          <a:prstGeom prst="rect">
            <a:avLst/>
          </a:prstGeom>
        </p:spPr>
      </p:pic>
      <p:sp>
        <p:nvSpPr>
          <p:cNvPr id="9" name="Slide Number Placeholder 8">
            <a:extLst>
              <a:ext uri="{FF2B5EF4-FFF2-40B4-BE49-F238E27FC236}">
                <a16:creationId xmlns:a16="http://schemas.microsoft.com/office/drawing/2014/main" id="{79A89347-365B-40AC-83C0-1BB0B5CB2CCA}"/>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31</a:t>
            </a:fld>
            <a:endParaRPr lang="en-US"/>
          </a:p>
        </p:txBody>
      </p:sp>
    </p:spTree>
    <p:extLst>
      <p:ext uri="{BB962C8B-B14F-4D97-AF65-F5344CB8AC3E}">
        <p14:creationId xmlns:p14="http://schemas.microsoft.com/office/powerpoint/2010/main" val="2511910113"/>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Cadena de Comando</a:t>
            </a:r>
          </a:p>
        </p:txBody>
      </p:sp>
      <p:sp>
        <p:nvSpPr>
          <p:cNvPr id="3" name="Content Placeholder 2">
            <a:extLst>
              <a:ext uri="{FF2B5EF4-FFF2-40B4-BE49-F238E27FC236}">
                <a16:creationId xmlns:a16="http://schemas.microsoft.com/office/drawing/2014/main" id="{63572AF8-63CA-4FF8-A980-39B567CAFAC1}"/>
              </a:ext>
            </a:extLst>
          </p:cNvPr>
          <p:cNvSpPr>
            <a:spLocks noGrp="1"/>
          </p:cNvSpPr>
          <p:nvPr>
            <p:ph sz="quarter" idx="13"/>
          </p:nvPr>
        </p:nvSpPr>
        <p:spPr/>
        <p:txBody>
          <a:bodyPr>
            <a:normAutofit fontScale="85000" lnSpcReduction="20000"/>
          </a:bodyPr>
          <a:lstStyle/>
          <a:p>
            <a:pPr marL="254000" lvl="1" indent="-254000" fontAlgn="auto">
              <a:spcBef>
                <a:spcPct val="100000"/>
              </a:spcBef>
              <a:buSzPct val="99000"/>
              <a:buFont typeface="Arial"/>
              <a:buChar char="•"/>
              <a:tabLst/>
            </a:pPr>
            <a:r>
              <a:rPr lang="es-ES" b="1" kern="1200">
                <a:ea typeface="+mn-ea"/>
                <a:sym typeface="Arial"/>
              </a:rPr>
              <a:t>Cadena de Comando </a:t>
            </a:r>
            <a:r>
              <a:rPr lang="es-ES" kern="1200">
                <a:ea typeface="+mn-ea"/>
                <a:sym typeface="Arial"/>
              </a:rPr>
              <a:t>es una línea de autoridad ordenada dentro de los rangos de la organización de manejo de incidentes. </a:t>
            </a:r>
          </a:p>
          <a:p>
            <a:pPr marL="254000" lvl="1" indent="-254000">
              <a:spcBef>
                <a:spcPct val="100000"/>
              </a:spcBef>
              <a:buSzPct val="99000"/>
            </a:pPr>
            <a:r>
              <a:rPr lang="es-ES" b="1" kern="1200">
                <a:ea typeface="+mn-ea"/>
                <a:sym typeface="Arial"/>
              </a:rPr>
              <a:t>Unidad de Comando</a:t>
            </a:r>
            <a:r>
              <a:rPr lang="es-ES" kern="1200">
                <a:sym typeface="Arial"/>
              </a:rPr>
              <a:t> significa que cada individuo tiene un supervisor designado a quien le informa en la escena del incidente</a:t>
            </a:r>
            <a:endParaRPr lang="en-US"/>
          </a:p>
        </p:txBody>
      </p:sp>
      <p:pic>
        <p:nvPicPr>
          <p:cNvPr id="8" name="Content Placeholder 7" descr="Diagram: Generic organization chart showing the orderly, top-down line of authority in the incident management organization">
            <a:extLst>
              <a:ext uri="{FF2B5EF4-FFF2-40B4-BE49-F238E27FC236}">
                <a16:creationId xmlns:a16="http://schemas.microsoft.com/office/drawing/2014/main" id="{EE45AE85-44B7-4E35-AC3B-AF0E4882129A}"/>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365192" y="3471863"/>
            <a:ext cx="4413616" cy="2233612"/>
          </a:xfrm>
          <a:prstGeom prst="rect">
            <a:avLst/>
          </a:prstGeom>
        </p:spPr>
      </p:pic>
      <p:sp>
        <p:nvSpPr>
          <p:cNvPr id="9" name="Slide Number Placeholder 8">
            <a:extLst>
              <a:ext uri="{FF2B5EF4-FFF2-40B4-BE49-F238E27FC236}">
                <a16:creationId xmlns:a16="http://schemas.microsoft.com/office/drawing/2014/main" id="{50EF18CA-83AD-4D0F-B71B-4AA217BB297F}"/>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4</a:t>
            </a:fld>
            <a:endParaRPr lang="en-US"/>
          </a:p>
        </p:txBody>
      </p:sp>
    </p:spTree>
    <p:extLst>
      <p:ext uri="{BB962C8B-B14F-4D97-AF65-F5344CB8AC3E}">
        <p14:creationId xmlns:p14="http://schemas.microsoft.com/office/powerpoint/2010/main" val="1473580144"/>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Comandante del Incidente</a:t>
            </a:r>
          </a:p>
        </p:txBody>
      </p:sp>
      <p:sp>
        <p:nvSpPr>
          <p:cNvPr id="3" name="Content Placeholder 2">
            <a:extLst>
              <a:ext uri="{FF2B5EF4-FFF2-40B4-BE49-F238E27FC236}">
                <a16:creationId xmlns:a16="http://schemas.microsoft.com/office/drawing/2014/main" id="{2B8A3768-B897-41C1-8847-F482C5A9E068}"/>
              </a:ext>
            </a:extLst>
          </p:cNvPr>
          <p:cNvSpPr>
            <a:spLocks noGrp="1"/>
          </p:cNvSpPr>
          <p:nvPr>
            <p:ph sz="quarter" idx="13"/>
          </p:nvPr>
        </p:nvSpPr>
        <p:spPr/>
        <p:txBody>
          <a:bodyPr>
            <a:normAutofit fontScale="92500" lnSpcReduction="10000"/>
          </a:bodyPr>
          <a:lstStyle/>
          <a:p>
            <a:pPr fontAlgn="auto">
              <a:spcBef>
                <a:spcPct val="100000"/>
              </a:spcBef>
              <a:spcAft>
                <a:spcPts val="0"/>
              </a:spcAft>
              <a:buSzPct val="99000"/>
              <a:tabLst/>
            </a:pPr>
            <a:r>
              <a:rPr lang="es-ES" kern="1200">
                <a:sym typeface="Arial"/>
              </a:rPr>
              <a:t>Al llegar a un incidente, la persona de mayor rango asumirá el comando, mantendrá el comando como está o transferirá el comando a un tercero. </a:t>
            </a:r>
          </a:p>
          <a:p>
            <a:pPr fontAlgn="auto">
              <a:spcBef>
                <a:spcPct val="100000"/>
              </a:spcBef>
              <a:spcAft>
                <a:spcPts val="0"/>
              </a:spcAft>
              <a:buSzPct val="99000"/>
              <a:tabLst/>
            </a:pPr>
            <a:r>
              <a:rPr lang="es-ES" kern="1200">
                <a:sym typeface="Arial"/>
              </a:rPr>
              <a:t>La persona </a:t>
            </a:r>
            <a:r>
              <a:rPr lang="es-ES" b="1" u="sng" kern="1200">
                <a:sym typeface="Arial"/>
              </a:rPr>
              <a:t>más calificada </a:t>
            </a:r>
            <a:r>
              <a:rPr lang="es-ES" kern="1200">
                <a:sym typeface="Arial"/>
              </a:rPr>
              <a:t>en el sitio es designada como Comandante del Incidente. </a:t>
            </a:r>
            <a:endParaRPr lang="en-US"/>
          </a:p>
        </p:txBody>
      </p:sp>
      <p:pic>
        <p:nvPicPr>
          <p:cNvPr id="8" name="Content Placeholder 7" descr="disaster workers">
            <a:extLst>
              <a:ext uri="{FF2B5EF4-FFF2-40B4-BE49-F238E27FC236}">
                <a16:creationId xmlns:a16="http://schemas.microsoft.com/office/drawing/2014/main" id="{FE899D8B-3C3C-45AC-8837-44CDBB8E756B}"/>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646119"/>
            <a:ext cx="4114800" cy="3575286"/>
          </a:xfrm>
          <a:prstGeom prst="rect">
            <a:avLst/>
          </a:prstGeom>
        </p:spPr>
      </p:pic>
      <p:sp>
        <p:nvSpPr>
          <p:cNvPr id="9" name="Slide Number Placeholder 8">
            <a:extLst>
              <a:ext uri="{FF2B5EF4-FFF2-40B4-BE49-F238E27FC236}">
                <a16:creationId xmlns:a16="http://schemas.microsoft.com/office/drawing/2014/main" id="{45E1212D-884A-4FB2-8632-0E5D565326F1}"/>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5</a:t>
            </a:fld>
            <a:endParaRPr lang="en-US"/>
          </a:p>
        </p:txBody>
      </p:sp>
    </p:spTree>
    <p:extLst>
      <p:ext uri="{BB962C8B-B14F-4D97-AF65-F5344CB8AC3E}">
        <p14:creationId xmlns:p14="http://schemas.microsoft.com/office/powerpoint/2010/main" val="1240664889"/>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Incident Commander's Role</a:t>
            </a:r>
          </a:p>
        </p:txBody>
      </p:sp>
      <p:sp>
        <p:nvSpPr>
          <p:cNvPr id="7" name="Content Placeholder 6">
            <a:extLst>
              <a:ext uri="{FF2B5EF4-FFF2-40B4-BE49-F238E27FC236}">
                <a16:creationId xmlns:a16="http://schemas.microsoft.com/office/drawing/2014/main" id="{0FC3AA12-F31F-479D-9546-57FB20696779}"/>
              </a:ext>
            </a:extLst>
          </p:cNvPr>
          <p:cNvSpPr>
            <a:spLocks noGrp="1"/>
          </p:cNvSpPr>
          <p:nvPr>
            <p:ph sz="quarter" idx="14"/>
          </p:nvPr>
        </p:nvSpPr>
        <p:spPr/>
        <p:txBody>
          <a:bodyPr>
            <a:normAutofit fontScale="47500" lnSpcReduction="20000"/>
          </a:bodyPr>
          <a:lstStyle/>
          <a:p>
            <a:pPr fontAlgn="auto">
              <a:spcBef>
                <a:spcPct val="100000"/>
              </a:spcBef>
              <a:spcAft>
                <a:spcPts val="0"/>
              </a:spcAft>
              <a:buSzPct val="99000"/>
              <a:tabLst/>
            </a:pPr>
            <a:r>
              <a:rPr lang="es-ES" kern="1200">
                <a:sym typeface="Arial"/>
              </a:rPr>
              <a:t>El Rol del Comandante del Incidente El Comandante del Incidente: </a:t>
            </a:r>
          </a:p>
          <a:p>
            <a:pPr marL="254000" lvl="1" indent="-254000" fontAlgn="auto">
              <a:spcBef>
                <a:spcPct val="100000"/>
              </a:spcBef>
              <a:spcAft>
                <a:spcPts val="0"/>
              </a:spcAft>
              <a:buSzPct val="99000"/>
              <a:buFont typeface="Arial"/>
              <a:buChar char="•"/>
              <a:tabLst/>
            </a:pPr>
            <a:r>
              <a:rPr lang="es-ES" kern="1200">
                <a:ea typeface="+mn-ea"/>
                <a:sym typeface="Arial"/>
              </a:rPr>
              <a:t>Proporciona un liderazgo general para la respuesta a incidentes. </a:t>
            </a:r>
          </a:p>
          <a:p>
            <a:pPr marL="254000" lvl="1" indent="-254000" fontAlgn="auto">
              <a:spcBef>
                <a:spcPct val="100000"/>
              </a:spcBef>
              <a:spcAft>
                <a:spcPts val="0"/>
              </a:spcAft>
              <a:buSzPct val="99000"/>
              <a:buFont typeface="Arial"/>
              <a:buChar char="•"/>
              <a:tabLst/>
            </a:pPr>
            <a:r>
              <a:rPr lang="es-ES" kern="1200">
                <a:ea typeface="+mn-ea"/>
                <a:sym typeface="Arial"/>
              </a:rPr>
              <a:t>Toma la dirección de la política del Ejecutivo/Alto Funcionario. </a:t>
            </a:r>
          </a:p>
          <a:p>
            <a:pPr marL="254000" lvl="1" indent="-254000" fontAlgn="auto">
              <a:spcBef>
                <a:spcPct val="100000"/>
              </a:spcBef>
              <a:spcAft>
                <a:spcPts val="0"/>
              </a:spcAft>
              <a:buSzPct val="99000"/>
              <a:buFont typeface="Arial"/>
              <a:buChar char="•"/>
              <a:tabLst/>
            </a:pPr>
            <a:r>
              <a:rPr lang="es-ES" kern="1200">
                <a:ea typeface="+mn-ea"/>
                <a:sym typeface="Arial"/>
              </a:rPr>
              <a:t>Delega autoridad a otros. </a:t>
            </a:r>
          </a:p>
          <a:p>
            <a:pPr marL="254000" lvl="1" indent="-254000" fontAlgn="auto">
              <a:spcBef>
                <a:spcPct val="100000"/>
              </a:spcBef>
              <a:spcAft>
                <a:spcPts val="0"/>
              </a:spcAft>
              <a:buSzPct val="99000"/>
              <a:buFont typeface="Arial"/>
              <a:buChar char="•"/>
              <a:tabLst/>
            </a:pPr>
            <a:r>
              <a:rPr lang="es-ES" kern="1200">
                <a:ea typeface="+mn-ea"/>
                <a:sym typeface="Arial"/>
              </a:rPr>
              <a:t>Garantiza la seguridad del incidente. </a:t>
            </a:r>
          </a:p>
          <a:p>
            <a:pPr marL="254000" lvl="1" indent="-254000" fontAlgn="auto">
              <a:spcBef>
                <a:spcPct val="100000"/>
              </a:spcBef>
              <a:spcAft>
                <a:spcPts val="0"/>
              </a:spcAft>
              <a:buSzPct val="99000"/>
              <a:buFont typeface="Arial"/>
              <a:buChar char="•"/>
              <a:tabLst/>
            </a:pPr>
            <a:r>
              <a:rPr lang="es-ES" kern="1200">
                <a:ea typeface="+mn-ea"/>
                <a:sym typeface="Arial"/>
              </a:rPr>
              <a:t>Proporciona información a las partes interesadas internas y externas. </a:t>
            </a:r>
          </a:p>
          <a:p>
            <a:pPr marL="254000" lvl="1" indent="-254000" fontAlgn="auto">
              <a:spcBef>
                <a:spcPct val="100000"/>
              </a:spcBef>
              <a:spcAft>
                <a:spcPts val="0"/>
              </a:spcAft>
              <a:buSzPct val="99000"/>
              <a:buFont typeface="Arial"/>
              <a:buChar char="•"/>
              <a:tabLst/>
            </a:pPr>
            <a:r>
              <a:rPr lang="es-ES" kern="1200">
                <a:ea typeface="+mn-ea"/>
                <a:sym typeface="Arial"/>
              </a:rPr>
              <a:t>Establece y mantiene enlace con otras agencias que participan en el incidente. </a:t>
            </a:r>
          </a:p>
          <a:p>
            <a:pPr marL="254000" lvl="1" indent="-254000" fontAlgn="auto">
              <a:spcBef>
                <a:spcPct val="100000"/>
              </a:spcBef>
              <a:spcAft>
                <a:spcPts val="0"/>
              </a:spcAft>
              <a:buSzPct val="99000"/>
              <a:buFont typeface="Arial"/>
              <a:buChar char="•"/>
              <a:tabLst/>
            </a:pPr>
            <a:r>
              <a:rPr lang="es-ES" kern="1200">
                <a:ea typeface="+mn-ea"/>
                <a:sym typeface="Arial"/>
              </a:rPr>
              <a:t>Establece los objetivos del incidente. </a:t>
            </a:r>
          </a:p>
          <a:p>
            <a:pPr marL="254000" lvl="1" indent="-254000" fontAlgn="auto">
              <a:spcBef>
                <a:spcPct val="100000"/>
              </a:spcBef>
              <a:spcAft>
                <a:spcPts val="0"/>
              </a:spcAft>
              <a:buSzPct val="99000"/>
              <a:buFont typeface="Arial"/>
              <a:buChar char="•"/>
              <a:tabLst/>
            </a:pPr>
            <a:r>
              <a:rPr lang="es-ES" kern="1200">
                <a:ea typeface="+mn-ea"/>
                <a:sym typeface="Arial"/>
              </a:rPr>
              <a:t>Dirige el desarrollo del Plan de Acción de Incidentes. </a:t>
            </a:r>
            <a:endParaRPr lang="en-US"/>
          </a:p>
        </p:txBody>
      </p:sp>
      <p:pic>
        <p:nvPicPr>
          <p:cNvPr id="8" name="Content Placeholder 7" descr="Incident Commander">
            <a:extLst>
              <a:ext uri="{FF2B5EF4-FFF2-40B4-BE49-F238E27FC236}">
                <a16:creationId xmlns:a16="http://schemas.microsoft.com/office/drawing/2014/main" id="{9BA15562-B0AC-4968-998B-4F37D748BA4D}"/>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90637" y="1231900"/>
            <a:ext cx="2447925" cy="4333875"/>
          </a:xfrm>
          <a:prstGeom prst="rect">
            <a:avLst/>
          </a:prstGeom>
        </p:spPr>
      </p:pic>
      <p:sp>
        <p:nvSpPr>
          <p:cNvPr id="9" name="Slide Number Placeholder 8">
            <a:extLst>
              <a:ext uri="{FF2B5EF4-FFF2-40B4-BE49-F238E27FC236}">
                <a16:creationId xmlns:a16="http://schemas.microsoft.com/office/drawing/2014/main" id="{89753CBB-D183-46FA-99D5-E2847EEAF9EA}"/>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6</a:t>
            </a:fld>
            <a:endParaRPr lang="en-US"/>
          </a:p>
        </p:txBody>
      </p:sp>
    </p:spTree>
    <p:extLst>
      <p:ext uri="{BB962C8B-B14F-4D97-AF65-F5344CB8AC3E}">
        <p14:creationId xmlns:p14="http://schemas.microsoft.com/office/powerpoint/2010/main" val="4081246432"/>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Roles y responsabilidades de los Ejecutivos/Altos Funcionarios</a:t>
            </a:r>
            <a:endParaRPr lang="en-US"/>
          </a:p>
        </p:txBody>
      </p:sp>
      <p:sp>
        <p:nvSpPr>
          <p:cNvPr id="3" name="Content Placeholder 2">
            <a:extLst>
              <a:ext uri="{FF2B5EF4-FFF2-40B4-BE49-F238E27FC236}">
                <a16:creationId xmlns:a16="http://schemas.microsoft.com/office/drawing/2014/main" id="{286DF570-8D6C-4897-80C1-67F82DB92420}"/>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a:sym typeface="Arial"/>
              </a:rPr>
              <a:t>Ejecutivos/Altos Funcionarios: </a:t>
            </a:r>
          </a:p>
          <a:p>
            <a:pPr marL="254000" lvl="1" indent="-254000" fontAlgn="auto">
              <a:spcBef>
                <a:spcPct val="100000"/>
              </a:spcBef>
              <a:spcAft>
                <a:spcPts val="0"/>
              </a:spcAft>
              <a:buSzPct val="99000"/>
              <a:buFont typeface="Arial"/>
              <a:buChar char="•"/>
              <a:tabLst/>
            </a:pPr>
            <a:r>
              <a:rPr lang="es-ES" kern="1200">
                <a:ea typeface="+mn-ea"/>
                <a:sym typeface="Arial"/>
              </a:rPr>
              <a:t>Proporcionar orientación de políticas sobre prioridades y objetivos según las necesidades de la situación y el Plan de Emergencia. </a:t>
            </a:r>
          </a:p>
          <a:p>
            <a:pPr marL="254000" lvl="1" indent="-254000" fontAlgn="auto">
              <a:spcBef>
                <a:spcPct val="100000"/>
              </a:spcBef>
              <a:spcAft>
                <a:spcPts val="0"/>
              </a:spcAft>
              <a:buSzPct val="99000"/>
              <a:buFont typeface="Arial"/>
              <a:buChar char="•"/>
              <a:tabLst/>
            </a:pPr>
            <a:r>
              <a:rPr lang="es-ES" kern="1200">
                <a:ea typeface="+mn-ea"/>
                <a:sym typeface="Arial"/>
              </a:rPr>
              <a:t>Supervise la coordinación de recursos y el apoyo al comando en la escena desde el Centro de Operaciones de Emergencia (EOC, por sus siglas en inglés) o por medio del envío. </a:t>
            </a:r>
            <a:endParaRPr lang="en-US"/>
          </a:p>
        </p:txBody>
      </p:sp>
      <p:pic>
        <p:nvPicPr>
          <p:cNvPr id="8" name="Content Placeholder 7" descr="Two Senior Officials meeting">
            <a:extLst>
              <a:ext uri="{FF2B5EF4-FFF2-40B4-BE49-F238E27FC236}">
                <a16:creationId xmlns:a16="http://schemas.microsoft.com/office/drawing/2014/main" id="{11F236A6-3585-452A-A76F-D7384CF80B31}"/>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9882" y="1152525"/>
            <a:ext cx="4099036" cy="4562475"/>
          </a:xfrm>
          <a:prstGeom prst="rect">
            <a:avLst/>
          </a:prstGeom>
        </p:spPr>
      </p:pic>
      <p:sp>
        <p:nvSpPr>
          <p:cNvPr id="9" name="Slide Number Placeholder 8">
            <a:extLst>
              <a:ext uri="{FF2B5EF4-FFF2-40B4-BE49-F238E27FC236}">
                <a16:creationId xmlns:a16="http://schemas.microsoft.com/office/drawing/2014/main" id="{A95BE007-CD6A-44BA-A41F-568C22E5B2E1}"/>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7</a:t>
            </a:fld>
            <a:endParaRPr lang="en-US"/>
          </a:p>
        </p:txBody>
      </p:sp>
    </p:spTree>
    <p:extLst>
      <p:ext uri="{BB962C8B-B14F-4D97-AF65-F5344CB8AC3E}">
        <p14:creationId xmlns:p14="http://schemas.microsoft.com/office/powerpoint/2010/main" val="216475006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Comando vs. Coordinación</a:t>
            </a:r>
          </a:p>
        </p:txBody>
      </p:sp>
      <p:pic>
        <p:nvPicPr>
          <p:cNvPr id="6" name="Content Placeholder 5" descr="TalkingBubble_command and coordination 1235x662 (png) , G402">
            <a:extLst>
              <a:ext uri="{FF2B5EF4-FFF2-40B4-BE49-F238E27FC236}">
                <a16:creationId xmlns:a16="http://schemas.microsoft.com/office/drawing/2014/main" id="{4FC9E846-F93E-4C6B-82E2-2368B9F551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86028"/>
            <a:ext cx="8229600" cy="4411332"/>
          </a:xfrm>
          <a:prstGeom prst="rect">
            <a:avLst/>
          </a:prstGeom>
        </p:spPr>
      </p:pic>
      <p:sp>
        <p:nvSpPr>
          <p:cNvPr id="7" name="Slide Number Placeholder 6">
            <a:extLst>
              <a:ext uri="{FF2B5EF4-FFF2-40B4-BE49-F238E27FC236}">
                <a16:creationId xmlns:a16="http://schemas.microsoft.com/office/drawing/2014/main" id="{C8DA245A-1652-403C-9E9E-2BD3EE273208}"/>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8</a:t>
            </a:fld>
            <a:endParaRPr lang="en-US"/>
          </a:p>
        </p:txBody>
      </p:sp>
    </p:spTree>
    <p:extLst>
      <p:ext uri="{BB962C8B-B14F-4D97-AF65-F5344CB8AC3E}">
        <p14:creationId xmlns:p14="http://schemas.microsoft.com/office/powerpoint/2010/main" val="200625534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7C56B4-210B-4F5C-8441-74E6A5F7EF1F}"/>
              </a:ext>
            </a:extLst>
          </p:cNvPr>
          <p:cNvSpPr>
            <a:spLocks noGrp="1"/>
          </p:cNvSpPr>
          <p:nvPr>
            <p:ph type="title"/>
          </p:nvPr>
        </p:nvSpPr>
        <p:spPr/>
        <p:txBody>
          <a:bodyPr/>
          <a:lstStyle/>
          <a:p>
            <a:pPr>
              <a:buSzPct val="99000"/>
            </a:pPr>
            <a:endParaRPr lang="en-US"/>
          </a:p>
        </p:txBody>
      </p:sp>
      <p:pic>
        <p:nvPicPr>
          <p:cNvPr id="6" name="Content Placeholder 5" descr="NIMS Cover">
            <a:extLst>
              <a:ext uri="{FF2B5EF4-FFF2-40B4-BE49-F238E27FC236}">
                <a16:creationId xmlns:a16="http://schemas.microsoft.com/office/drawing/2014/main" id="{5F9C702B-5463-4B9F-9694-E916284EF1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083247"/>
            <a:ext cx="8229600" cy="4616894"/>
          </a:xfrm>
          <a:prstGeom prst="rect">
            <a:avLst/>
          </a:prstGeom>
        </p:spPr>
      </p:pic>
      <p:sp>
        <p:nvSpPr>
          <p:cNvPr id="7" name="Slide Number Placeholder 6">
            <a:extLst>
              <a:ext uri="{FF2B5EF4-FFF2-40B4-BE49-F238E27FC236}">
                <a16:creationId xmlns:a16="http://schemas.microsoft.com/office/drawing/2014/main" id="{EBA8360B-9B9D-463B-92CC-B3507251698C}"/>
              </a:ext>
            </a:extLst>
          </p:cNvPr>
          <p:cNvSpPr>
            <a:spLocks noGrp="1"/>
          </p:cNvSpPr>
          <p:nvPr>
            <p:ph type="sldNum" sz="quarter" idx="12"/>
          </p:nvPr>
        </p:nvSpPr>
        <p:spPr/>
        <p:txBody>
          <a:bodyPr/>
          <a:lstStyle/>
          <a:p>
            <a:pPr>
              <a:spcBef>
                <a:spcPts val="100"/>
              </a:spcBef>
              <a:buSzPct val="99000"/>
            </a:pPr>
            <a:fld id="{59B1540B-D31D-43F0-9ADD-87BA7B985297}" type="slidenum">
              <a:rPr lang="en-US" smtClean="0"/>
              <a:pPr>
                <a:spcBef>
                  <a:spcPts val="100"/>
                </a:spcBef>
                <a:buSzPct val="99000"/>
              </a:pPr>
              <a:t>9</a:t>
            </a:fld>
            <a:endParaRPr lang="en-US"/>
          </a:p>
        </p:txBody>
      </p:sp>
    </p:spTree>
    <p:extLst>
      <p:ext uri="{BB962C8B-B14F-4D97-AF65-F5344CB8AC3E}">
        <p14:creationId xmlns:p14="http://schemas.microsoft.com/office/powerpoint/2010/main" val="754409501"/>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4EFD91463C3843A9BA9A14DC38BC9D" ma:contentTypeVersion="13" ma:contentTypeDescription="Create a new document." ma:contentTypeScope="" ma:versionID="47f857fb9e5e284ddb4e42aaee36b7e9">
  <xsd:schema xmlns:xsd="http://www.w3.org/2001/XMLSchema" xmlns:xs="http://www.w3.org/2001/XMLSchema" xmlns:p="http://schemas.microsoft.com/office/2006/metadata/properties" xmlns:ns2="95ba42ad-0bbe-4ff2-b5a3-00bdc267f7a0" xmlns:ns3="62f7385f-acaa-4071-a761-f290236eec2e" targetNamespace="http://schemas.microsoft.com/office/2006/metadata/properties" ma:root="true" ma:fieldsID="06df62747b6182848483a39f8e4ae622" ns2:_="" ns3:_="">
    <xsd:import namespace="95ba42ad-0bbe-4ff2-b5a3-00bdc267f7a0"/>
    <xsd:import namespace="62f7385f-acaa-4071-a761-f290236eec2e"/>
    <xsd:element name="properties">
      <xsd:complexType>
        <xsd:sequence>
          <xsd:element name="documentManagement">
            <xsd:complexType>
              <xsd:all>
                <xsd:element ref="ns2:Next_x0020_Course_x0020_Date"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a42ad-0bbe-4ff2-b5a3-00bdc267f7a0"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2f7385f-acaa-4071-a761-f290236eec2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568ddf3f-b77f-46a0-9295-2b9495b51427"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Next_x0020_Course_x0020_Date xmlns="95ba42ad-0bbe-4ff2-b5a3-00bdc267f7a0" xsi:nil="true"/>
  </documentManagement>
</p:properties>
</file>

<file path=customXml/itemProps1.xml><?xml version="1.0" encoding="utf-8"?>
<ds:datastoreItem xmlns:ds="http://schemas.openxmlformats.org/officeDocument/2006/customXml" ds:itemID="{579D5700-B747-4CCB-BF14-AA9B7CE3FE9B}"/>
</file>

<file path=customXml/itemProps2.xml><?xml version="1.0" encoding="utf-8"?>
<ds:datastoreItem xmlns:ds="http://schemas.openxmlformats.org/officeDocument/2006/customXml" ds:itemID="{FDB82C5F-7BF5-4EF4-A0C3-79911E3C93C3}"/>
</file>

<file path=customXml/itemProps3.xml><?xml version="1.0" encoding="utf-8"?>
<ds:datastoreItem xmlns:ds="http://schemas.openxmlformats.org/officeDocument/2006/customXml" ds:itemID="{1DD4BA3A-F8AA-4A29-8292-402AE4EA9956}"/>
</file>

<file path=customXml/itemProps4.xml><?xml version="1.0" encoding="utf-8"?>
<ds:datastoreItem xmlns:ds="http://schemas.openxmlformats.org/officeDocument/2006/customXml" ds:itemID="{BAAA7928-C6E8-4FD5-9900-F1D10B0BCE39}"/>
</file>

<file path=docProps/app.xml><?xml version="1.0" encoding="utf-8"?>
<Properties xmlns="http://schemas.openxmlformats.org/officeDocument/2006/extended-properties" xmlns:vt="http://schemas.openxmlformats.org/officeDocument/2006/docPropsVTypes">
  <Template>EMI_PPT_V7</Template>
  <TotalTime>0</TotalTime>
  <Words>1112</Words>
  <Application>Microsoft Office PowerPoint</Application>
  <PresentationFormat>On-screen Show (4:3)</PresentationFormat>
  <Paragraphs>131</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Times New Roman</vt:lpstr>
      <vt:lpstr>Wingdings</vt:lpstr>
      <vt:lpstr>EMI_PPT</vt:lpstr>
      <vt:lpstr>Parte 2: Organización y Características del ICS</vt:lpstr>
      <vt:lpstr>Organización del ICS</vt:lpstr>
      <vt:lpstr>Terminología Común</vt:lpstr>
      <vt:lpstr>Cadena de Comando</vt:lpstr>
      <vt:lpstr>Comandante del Incidente</vt:lpstr>
      <vt:lpstr>Incident Commander's Role</vt:lpstr>
      <vt:lpstr>Roles y responsabilidades de los Ejecutivos/Altos Funcionarios</vt:lpstr>
      <vt:lpstr>Comando vs. Coordinación</vt:lpstr>
      <vt:lpstr>PowerPoint Presentation</vt:lpstr>
      <vt:lpstr>NIMS: Coordinación</vt:lpstr>
      <vt:lpstr>Ejecutivos/Altos Funcionarios Delegan Autoridad de Comando</vt:lpstr>
      <vt:lpstr>Delegación de Autoridad</vt:lpstr>
      <vt:lpstr>PowerPoint Presentation</vt:lpstr>
      <vt:lpstr>Personal de Comando</vt:lpstr>
      <vt:lpstr>Personal General</vt:lpstr>
      <vt:lpstr>Equipo de Manejo del Incidente</vt:lpstr>
      <vt:lpstr>¿Quien Hace Que?</vt:lpstr>
      <vt:lpstr>Organización Modular (1 de 2)</vt:lpstr>
      <vt:lpstr>Organización Modular (2 de 2)</vt:lpstr>
      <vt:lpstr>PowerPoint Presentation</vt:lpstr>
      <vt:lpstr>PowerPoint Presentation</vt:lpstr>
      <vt:lpstr>PowerPoint Presentation</vt:lpstr>
      <vt:lpstr>Complejidad del Incidente y Necesidades de Recursos</vt:lpstr>
      <vt:lpstr>Factores de Análisis de Complejidad</vt:lpstr>
      <vt:lpstr>Manejo por Objetivos</vt:lpstr>
      <vt:lpstr>Prioridades Generales</vt:lpstr>
      <vt:lpstr>Confianza en un Plan de Acción del Incidentes</vt:lpstr>
      <vt:lpstr>Manejo de Recursos</vt:lpstr>
      <vt:lpstr>Comunicaciones Integradas</vt:lpstr>
      <vt:lpstr>La Interoperabilidad Salva Vidas</vt:lpstr>
      <vt:lpstr>Mobilización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2020-08-25T18:32:50Z</dcterms:created>
  <dcterms:modified xsi:type="dcterms:W3CDTF">2020-08-27T14:01:39Z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0x0101001A4EFD91463C3843A9BA9A14DC38BC9D</vt:lpwstr>
  </property>
</Properties>
</file>